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 id="269" r:id="rId14"/>
    <p:sldId id="270" r:id="rId15"/>
    <p:sldId id="271" r:id="rId16"/>
  </p:sldIdLst>
  <p:sldSz cx="9144000" cy="5143500" type="screen16x9"/>
  <p:notesSz cx="6858000" cy="9144000"/>
  <p:embeddedFontLst>
    <p:embeddedFont>
      <p:font typeface="Open Sans" panose="020B0604020202020204" charset="0"/>
      <p:regular r:id="rId18"/>
      <p:bold r:id="rId19"/>
      <p:italic r:id="rId20"/>
      <p:boldItalic r:id="rId21"/>
    </p:embeddedFont>
    <p:embeddedFont>
      <p:font typeface="Average" panose="020B0604020202020204" charset="0"/>
      <p:regular r:id="rId22"/>
    </p:embeddedFont>
    <p:embeddedFont>
      <p:font typeface="Oswald" panose="020B0604020202020204" charset="0"/>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12121"/>
    <a:srgbClr val="C0C0C0"/>
    <a:srgbClr val="666666"/>
    <a:srgbClr val="0071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BA1AD6B-F4C2-43B6-9608-D9E7531A8B63}">
  <a:tblStyle styleId="{5BA1AD6B-F4C2-43B6-9608-D9E7531A8B63}"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931" autoAdjust="0"/>
  </p:normalViewPr>
  <p:slideViewPr>
    <p:cSldViewPr snapToGrid="0">
      <p:cViewPr varScale="1">
        <p:scale>
          <a:sx n="97" d="100"/>
          <a:sy n="97" d="100"/>
        </p:scale>
        <p:origin x="104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heme" Target="theme/theme1.xml"/></Relationships>
</file>

<file path=ppt/media/image1.png>
</file>

<file path=ppt/media/image10.png>
</file>

<file path=ppt/media/image11.jpg>
</file>

<file path=ppt/media/image12.jpg>
</file>

<file path=ppt/media/image13.jpg>
</file>

<file path=ppt/media/image14.jpg>
</file>

<file path=ppt/media/image15.png>
</file>

<file path=ppt/media/image16.jpg>
</file>

<file path=ppt/media/image17.jpg>
</file>

<file path=ppt/media/image18.png>
</file>

<file path=ppt/media/image19.jpg>
</file>

<file path=ppt/media/image2.jpg>
</file>

<file path=ppt/media/image20.jpg>
</file>

<file path=ppt/media/image21.jpg>
</file>

<file path=ppt/media/image22.jpg>
</file>

<file path=ppt/media/image23.pn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095805112"/>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11482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5" name="Shape 14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803585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1" name="Shape 1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084838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Pixel Connectivity -&gt; Hole Filling</a:t>
            </a:r>
          </a:p>
          <a:p>
            <a:pPr lvl="0" rtl="0">
              <a:spcBef>
                <a:spcPts val="0"/>
              </a:spcBef>
              <a:buNone/>
            </a:pPr>
            <a:r>
              <a:rPr lang="en"/>
              <a:t>often used in conjunction with region-growing </a:t>
            </a:r>
          </a:p>
        </p:txBody>
      </p:sp>
    </p:spTree>
    <p:extLst>
      <p:ext uri="{BB962C8B-B14F-4D97-AF65-F5344CB8AC3E}">
        <p14:creationId xmlns:p14="http://schemas.microsoft.com/office/powerpoint/2010/main" val="23277867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sz="1400" dirty="0" smtClean="0">
                <a:solidFill>
                  <a:schemeClr val="dk1"/>
                </a:solidFill>
              </a:rPr>
              <a:t>Single-player</a:t>
            </a:r>
          </a:p>
          <a:p>
            <a:pPr lvl="0" rtl="0">
              <a:spcBef>
                <a:spcPts val="0"/>
              </a:spcBef>
              <a:buNone/>
            </a:pPr>
            <a:r>
              <a:rPr lang="en" sz="1400" dirty="0" smtClean="0">
                <a:solidFill>
                  <a:schemeClr val="dk1"/>
                </a:solidFill>
              </a:rPr>
              <a:t>Mods</a:t>
            </a:r>
          </a:p>
          <a:p>
            <a:pPr lvl="0" rtl="0">
              <a:spcBef>
                <a:spcPts val="0"/>
              </a:spcBef>
              <a:buNone/>
            </a:pPr>
            <a:r>
              <a:rPr lang="en" sz="1400" dirty="0" smtClean="0">
                <a:solidFill>
                  <a:schemeClr val="dk1"/>
                </a:solidFill>
              </a:rPr>
              <a:t>Co-op</a:t>
            </a:r>
          </a:p>
          <a:p>
            <a:pPr lvl="0" rtl="0">
              <a:spcBef>
                <a:spcPts val="0"/>
              </a:spcBef>
              <a:buNone/>
            </a:pPr>
            <a:r>
              <a:rPr lang="en" sz="1400" dirty="0" smtClean="0">
                <a:solidFill>
                  <a:schemeClr val="dk1"/>
                </a:solidFill>
              </a:rPr>
              <a:t>Action</a:t>
            </a:r>
            <a:r>
              <a:rPr lang="en" sz="1400" baseline="0" dirty="0" smtClean="0">
                <a:solidFill>
                  <a:schemeClr val="dk1"/>
                </a:solidFill>
              </a:rPr>
              <a:t> </a:t>
            </a:r>
          </a:p>
          <a:p>
            <a:pPr lvl="0" rtl="0">
              <a:spcBef>
                <a:spcPts val="0"/>
              </a:spcBef>
              <a:buNone/>
            </a:pPr>
            <a:r>
              <a:rPr lang="en" sz="1400" baseline="0" dirty="0" smtClean="0">
                <a:solidFill>
                  <a:schemeClr val="dk1"/>
                </a:solidFill>
              </a:rPr>
              <a:t>Indie</a:t>
            </a:r>
            <a:endParaRPr lang="en" sz="1400" dirty="0" smtClean="0">
              <a:solidFill>
                <a:schemeClr val="dk1"/>
              </a:solidFill>
            </a:endParaRPr>
          </a:p>
        </p:txBody>
      </p:sp>
    </p:spTree>
    <p:extLst>
      <p:ext uri="{BB962C8B-B14F-4D97-AF65-F5344CB8AC3E}">
        <p14:creationId xmlns:p14="http://schemas.microsoft.com/office/powerpoint/2010/main" val="41823816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1" name="Shape 1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8539117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614703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buChar char="-"/>
            </a:pPr>
            <a:r>
              <a:rPr lang="en"/>
              <a:t>analyze regions more easily</a:t>
            </a:r>
          </a:p>
          <a:p>
            <a:pPr marL="457200" lvl="0" indent="-228600">
              <a:spcBef>
                <a:spcPts val="0"/>
              </a:spcBef>
              <a:buChar char="-"/>
            </a:pPr>
            <a:r>
              <a:rPr lang="en"/>
              <a:t>correspond to boundaries as humans would recognize them</a:t>
            </a:r>
          </a:p>
        </p:txBody>
      </p:sp>
    </p:spTree>
    <p:extLst>
      <p:ext uri="{BB962C8B-B14F-4D97-AF65-F5344CB8AC3E}">
        <p14:creationId xmlns:p14="http://schemas.microsoft.com/office/powerpoint/2010/main" val="2487608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lvl="0" indent="0" algn="just" rtl="0">
              <a:lnSpc>
                <a:spcPct val="115000"/>
              </a:lnSpc>
              <a:spcBef>
                <a:spcPts val="1000"/>
              </a:spcBef>
              <a:buNone/>
            </a:pPr>
            <a:r>
              <a:rPr lang="en" sz="1200" b="1">
                <a:solidFill>
                  <a:srgbClr val="8C7252"/>
                </a:solidFill>
                <a:latin typeface="Open Sans"/>
                <a:ea typeface="Open Sans"/>
                <a:cs typeface="Open Sans"/>
                <a:sym typeface="Open Sans"/>
              </a:rPr>
              <a:t>Game Data</a:t>
            </a:r>
          </a:p>
          <a:p>
            <a:pPr marL="0" lvl="0" indent="0" algn="just" rtl="0">
              <a:lnSpc>
                <a:spcPct val="115000"/>
              </a:lnSpc>
              <a:spcBef>
                <a:spcPts val="1000"/>
              </a:spcBef>
              <a:buNone/>
            </a:pPr>
            <a:r>
              <a:rPr lang="en">
                <a:latin typeface="Open Sans"/>
                <a:ea typeface="Open Sans"/>
                <a:cs typeface="Open Sans"/>
                <a:sym typeface="Open Sans"/>
              </a:rPr>
              <a:t>A combination of API calls and BeautifulSoup web scraping was used to collect json objects for each of the almost 16,000 games available through the Steam store. API results provided a plethora of features, the relevant including: achievements, price, genres, developers, publishers, free to play, categories, year published, game description, name, and appID. We found these features to be lacking and so scraped the storefront for user-defined tags of each game which we thought would better define similarities between games. Each of these json objects was stored as a line within a text file for further manipulation.</a:t>
            </a:r>
          </a:p>
          <a:p>
            <a:pPr marL="0" lvl="0" indent="0" algn="just" rtl="0">
              <a:lnSpc>
                <a:spcPct val="115000"/>
              </a:lnSpc>
              <a:spcBef>
                <a:spcPts val="1000"/>
              </a:spcBef>
              <a:buNone/>
            </a:pPr>
            <a:r>
              <a:rPr lang="en">
                <a:solidFill>
                  <a:srgbClr val="434343"/>
                </a:solidFill>
                <a:latin typeface="Open Sans"/>
                <a:ea typeface="Open Sans"/>
                <a:cs typeface="Open Sans"/>
                <a:sym typeface="Open Sans"/>
              </a:rPr>
              <a:t> </a:t>
            </a:r>
            <a:r>
              <a:rPr lang="en" sz="1200" b="1">
                <a:solidFill>
                  <a:srgbClr val="8C7252"/>
                </a:solidFill>
                <a:latin typeface="Open Sans"/>
                <a:ea typeface="Open Sans"/>
                <a:cs typeface="Open Sans"/>
                <a:sym typeface="Open Sans"/>
              </a:rPr>
              <a:t>User Data</a:t>
            </a:r>
          </a:p>
          <a:p>
            <a:pPr lvl="0" algn="just" rtl="0">
              <a:lnSpc>
                <a:spcPct val="115000"/>
              </a:lnSpc>
              <a:spcBef>
                <a:spcPts val="1000"/>
              </a:spcBef>
              <a:buNone/>
            </a:pPr>
            <a:r>
              <a:rPr lang="en">
                <a:latin typeface="Open Sans"/>
                <a:ea typeface="Open Sans"/>
                <a:cs typeface="Open Sans"/>
                <a:sym typeface="Open Sans"/>
              </a:rPr>
              <a:t>In order to collect user information, we first had to collect user IDs in order to make the appropriate calls to Steam’s user APIs. This was done by scraping popular Steam Community group websites for lists of member IDs. Because only information on public profiles is able to be collected, far more user IDs were collected than resulting user information (~25k users). </a:t>
            </a:r>
          </a:p>
          <a:p>
            <a:pPr lvl="0" algn="just" rtl="0">
              <a:lnSpc>
                <a:spcPct val="115000"/>
              </a:lnSpc>
              <a:spcBef>
                <a:spcPts val="1000"/>
              </a:spcBef>
              <a:buNone/>
            </a:pPr>
            <a:r>
              <a:rPr lang="en">
                <a:latin typeface="Open Sans"/>
                <a:ea typeface="Open Sans"/>
                <a:cs typeface="Open Sans"/>
                <a:sym typeface="Open Sans"/>
              </a:rPr>
              <a:t>Each of these user IDs was then submitted through the user APIs to collect json objects containing, among other metrics, the list of games the user has in their library as well as the total amount of time they have played said games. Again, this data was stored as a text file with each user’s json results inputted as a single line.</a:t>
            </a:r>
          </a:p>
        </p:txBody>
      </p:sp>
    </p:spTree>
    <p:extLst>
      <p:ext uri="{BB962C8B-B14F-4D97-AF65-F5344CB8AC3E}">
        <p14:creationId xmlns:p14="http://schemas.microsoft.com/office/powerpoint/2010/main" val="3616920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4306177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Uses k-means clustering</a:t>
            </a:r>
          </a:p>
        </p:txBody>
      </p:sp>
    </p:spTree>
    <p:extLst>
      <p:ext uri="{BB962C8B-B14F-4D97-AF65-F5344CB8AC3E}">
        <p14:creationId xmlns:p14="http://schemas.microsoft.com/office/powerpoint/2010/main" val="3312077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572865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032217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0" name="Shape 13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Pixel Connectivity -&gt; Hole Filling</a:t>
            </a:r>
          </a:p>
          <a:p>
            <a:pPr lvl="0">
              <a:spcBef>
                <a:spcPts val="0"/>
              </a:spcBef>
              <a:buNone/>
            </a:pPr>
            <a:r>
              <a:rPr lang="en"/>
              <a:t>often used in conjunction with region-growing </a:t>
            </a:r>
          </a:p>
        </p:txBody>
      </p:sp>
    </p:spTree>
    <p:extLst>
      <p:ext uri="{BB962C8B-B14F-4D97-AF65-F5344CB8AC3E}">
        <p14:creationId xmlns:p14="http://schemas.microsoft.com/office/powerpoint/2010/main" val="13723574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highlight>
                  <a:srgbClr val="00FF00"/>
                </a:highlight>
              </a:rPr>
              <a:t>This is my favourite -- LOOK AT THE CUTIE</a:t>
            </a:r>
          </a:p>
        </p:txBody>
      </p:sp>
    </p:spTree>
    <p:extLst>
      <p:ext uri="{BB962C8B-B14F-4D97-AF65-F5344CB8AC3E}">
        <p14:creationId xmlns:p14="http://schemas.microsoft.com/office/powerpoint/2010/main" val="634312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25"/>
            <a:ext cx="4572000" cy="5143500"/>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rPr>
              <a:t>‹#›</a:t>
            </a:fld>
            <a:endParaRPr lang="en" sz="100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2.xml"/><Relationship Id="rId1" Type="http://schemas.openxmlformats.org/officeDocument/2006/relationships/slideLayout" Target="../slideLayouts/slideLayout11.xml"/><Relationship Id="rId5" Type="http://schemas.openxmlformats.org/officeDocument/2006/relationships/image" Target="../media/image19.jp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4.xml"/><Relationship Id="rId1" Type="http://schemas.openxmlformats.org/officeDocument/2006/relationships/slideLayout" Target="../slideLayouts/slideLayout11.xml"/><Relationship Id="rId5" Type="http://schemas.openxmlformats.org/officeDocument/2006/relationships/image" Target="../media/image19.jp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23.png"/><Relationship Id="rId4" Type="http://schemas.openxmlformats.org/officeDocument/2006/relationships/image" Target="../media/image22.jp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1.xml"/><Relationship Id="rId5" Type="http://schemas.openxmlformats.org/officeDocument/2006/relationships/image" Target="../media/image7.jp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13.jpg"/><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3"/>
        <p:cNvGrpSpPr/>
        <p:nvPr/>
      </p:nvGrpSpPr>
      <p:grpSpPr>
        <a:xfrm>
          <a:off x="0" y="0"/>
          <a:ext cx="0" cy="0"/>
          <a:chOff x="0" y="0"/>
          <a:chExt cx="0" cy="0"/>
        </a:xfrm>
      </p:grpSpPr>
      <p:pic>
        <p:nvPicPr>
          <p:cNvPr id="54" name="Shape 54"/>
          <p:cNvPicPr preferRelativeResize="0"/>
          <p:nvPr/>
        </p:nvPicPr>
        <p:blipFill>
          <a:blip r:embed="rId3">
            <a:alphaModFix/>
          </a:blip>
          <a:stretch>
            <a:fillRect/>
          </a:stretch>
        </p:blipFill>
        <p:spPr>
          <a:xfrm>
            <a:off x="5836250" y="2716451"/>
            <a:ext cx="3203999" cy="1507773"/>
          </a:xfrm>
          <a:prstGeom prst="rect">
            <a:avLst/>
          </a:prstGeom>
          <a:noFill/>
          <a:ln>
            <a:noFill/>
          </a:ln>
        </p:spPr>
      </p:pic>
      <p:sp>
        <p:nvSpPr>
          <p:cNvPr id="55" name="Shape 55"/>
          <p:cNvSpPr txBox="1">
            <a:spLocks noGrp="1"/>
          </p:cNvSpPr>
          <p:nvPr>
            <p:ph type="title" idx="4294967295"/>
          </p:nvPr>
        </p:nvSpPr>
        <p:spPr>
          <a:xfrm>
            <a:off x="5836250" y="1680900"/>
            <a:ext cx="3203999" cy="2527799"/>
          </a:xfrm>
          <a:prstGeom prst="rect">
            <a:avLst/>
          </a:prstGeom>
        </p:spPr>
        <p:txBody>
          <a:bodyPr lIns="91425" tIns="91425" rIns="91425" bIns="91425" anchor="b" anchorCtr="0">
            <a:noAutofit/>
          </a:bodyPr>
          <a:lstStyle/>
          <a:p>
            <a:pPr lvl="0" rtl="0">
              <a:spcBef>
                <a:spcPts val="0"/>
              </a:spcBef>
              <a:buNone/>
            </a:pPr>
            <a:r>
              <a:rPr lang="en" sz="3900">
                <a:solidFill>
                  <a:schemeClr val="lt2"/>
                </a:solidFill>
                <a:latin typeface="Oswald"/>
                <a:ea typeface="Oswald"/>
                <a:cs typeface="Oswald"/>
                <a:sym typeface="Oswald"/>
              </a:rPr>
              <a:t>STEAMED UP</a:t>
            </a:r>
          </a:p>
        </p:txBody>
      </p:sp>
      <p:sp>
        <p:nvSpPr>
          <p:cNvPr id="56" name="Shape 56"/>
          <p:cNvSpPr txBox="1">
            <a:spLocks noGrp="1"/>
          </p:cNvSpPr>
          <p:nvPr>
            <p:ph type="subTitle" idx="4294967295"/>
          </p:nvPr>
        </p:nvSpPr>
        <p:spPr>
          <a:xfrm>
            <a:off x="5836250" y="4224225"/>
            <a:ext cx="3203999" cy="472199"/>
          </a:xfrm>
          <a:prstGeom prst="rect">
            <a:avLst/>
          </a:prstGeom>
        </p:spPr>
        <p:txBody>
          <a:bodyPr lIns="91425" tIns="91425" rIns="91425" bIns="91425" anchor="t" anchorCtr="0">
            <a:noAutofit/>
          </a:bodyPr>
          <a:lstStyle/>
          <a:p>
            <a:pPr lvl="0" rtl="0">
              <a:spcBef>
                <a:spcPts val="0"/>
              </a:spcBef>
              <a:buNone/>
            </a:pPr>
            <a:r>
              <a:rPr lang="en">
                <a:solidFill>
                  <a:schemeClr val="accent4"/>
                </a:solidFill>
              </a:rPr>
              <a:t>Brynne | Meg | Paul</a:t>
            </a:r>
          </a:p>
        </p:txBody>
      </p:sp>
      <p:pic>
        <p:nvPicPr>
          <p:cNvPr id="57" name="Shape 57"/>
          <p:cNvPicPr preferRelativeResize="0"/>
          <p:nvPr/>
        </p:nvPicPr>
        <p:blipFill rotWithShape="1">
          <a:blip r:embed="rId4">
            <a:alphaModFix/>
          </a:blip>
          <a:srcRect l="34740" r="45330" b="2742"/>
          <a:stretch/>
        </p:blipFill>
        <p:spPr>
          <a:xfrm>
            <a:off x="76200" y="70650"/>
            <a:ext cx="1822200" cy="5002200"/>
          </a:xfrm>
          <a:prstGeom prst="rect">
            <a:avLst/>
          </a:prstGeom>
          <a:noFill/>
          <a:ln>
            <a:noFill/>
          </a:ln>
        </p:spPr>
      </p:pic>
      <p:pic>
        <p:nvPicPr>
          <p:cNvPr id="58" name="Shape 58"/>
          <p:cNvPicPr preferRelativeResize="0"/>
          <p:nvPr/>
        </p:nvPicPr>
        <p:blipFill rotWithShape="1">
          <a:blip r:embed="rId5">
            <a:alphaModFix/>
          </a:blip>
          <a:srcRect l="28451" r="51621" b="2742"/>
          <a:stretch/>
        </p:blipFill>
        <p:spPr>
          <a:xfrm>
            <a:off x="1957800" y="70650"/>
            <a:ext cx="1822200" cy="5002200"/>
          </a:xfrm>
          <a:prstGeom prst="rect">
            <a:avLst/>
          </a:prstGeom>
          <a:noFill/>
          <a:ln>
            <a:noFill/>
          </a:ln>
        </p:spPr>
      </p:pic>
      <p:pic>
        <p:nvPicPr>
          <p:cNvPr id="59" name="Shape 59"/>
          <p:cNvPicPr preferRelativeResize="0"/>
          <p:nvPr/>
        </p:nvPicPr>
        <p:blipFill rotWithShape="1">
          <a:blip r:embed="rId6">
            <a:alphaModFix/>
          </a:blip>
          <a:srcRect l="35322" t="1371" r="43917" b="1371"/>
          <a:stretch/>
        </p:blipFill>
        <p:spPr>
          <a:xfrm>
            <a:off x="3858925" y="70650"/>
            <a:ext cx="1898400" cy="5002200"/>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Shape 147"/>
          <p:cNvSpPr txBox="1">
            <a:spLocks noGrp="1"/>
          </p:cNvSpPr>
          <p:nvPr>
            <p:ph type="title"/>
          </p:nvPr>
        </p:nvSpPr>
        <p:spPr>
          <a:xfrm>
            <a:off x="265500" y="2103150"/>
            <a:ext cx="4045200" cy="937200"/>
          </a:xfrm>
          <a:prstGeom prst="rect">
            <a:avLst/>
          </a:prstGeom>
        </p:spPr>
        <p:txBody>
          <a:bodyPr lIns="91425" tIns="91425" rIns="91425" bIns="91425" anchor="b" anchorCtr="0">
            <a:noAutofit/>
          </a:bodyPr>
          <a:lstStyle/>
          <a:p>
            <a:pPr lvl="0">
              <a:spcBef>
                <a:spcPts val="0"/>
              </a:spcBef>
              <a:buNone/>
            </a:pPr>
            <a:r>
              <a:rPr lang="en">
                <a:latin typeface="Oswald"/>
                <a:ea typeface="Oswald"/>
                <a:cs typeface="Oswald"/>
                <a:sym typeface="Oswald"/>
              </a:rPr>
              <a:t>Regression</a:t>
            </a:r>
          </a:p>
        </p:txBody>
      </p:sp>
      <p:pic>
        <p:nvPicPr>
          <p:cNvPr id="148" name="Shape 148"/>
          <p:cNvPicPr preferRelativeResize="0"/>
          <p:nvPr/>
        </p:nvPicPr>
        <p:blipFill rotWithShape="1">
          <a:blip r:embed="rId3">
            <a:alphaModFix/>
          </a:blip>
          <a:srcRect l="50144"/>
          <a:stretch/>
        </p:blipFill>
        <p:spPr>
          <a:xfrm>
            <a:off x="4585149" y="0"/>
            <a:ext cx="4558848" cy="5143500"/>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p:cNvSpPr txBox="1">
            <a:spLocks noGrp="1"/>
          </p:cNvSpPr>
          <p:nvPr>
            <p:ph type="title" idx="4294967295"/>
          </p:nvPr>
        </p:nvSpPr>
        <p:spPr>
          <a:xfrm>
            <a:off x="192950" y="251225"/>
            <a:ext cx="6522600" cy="1416000"/>
          </a:xfrm>
          <a:prstGeom prst="rect">
            <a:avLst/>
          </a:prstGeom>
        </p:spPr>
        <p:txBody>
          <a:bodyPr lIns="91425" tIns="91425" rIns="91425" bIns="91425" anchor="t" anchorCtr="0">
            <a:noAutofit/>
          </a:bodyPr>
          <a:lstStyle/>
          <a:p>
            <a:pPr lvl="0" rtl="0">
              <a:spcBef>
                <a:spcPts val="0"/>
              </a:spcBef>
              <a:buNone/>
            </a:pPr>
            <a:r>
              <a:rPr lang="en">
                <a:solidFill>
                  <a:schemeClr val="accent4"/>
                </a:solidFill>
                <a:latin typeface="Oswald"/>
                <a:ea typeface="Oswald"/>
                <a:cs typeface="Oswald"/>
                <a:sym typeface="Oswald"/>
              </a:rPr>
              <a:t>TEST USER</a:t>
            </a:r>
          </a:p>
          <a:p>
            <a:pPr lvl="0" indent="457200" rtl="0">
              <a:spcBef>
                <a:spcPts val="0"/>
              </a:spcBef>
              <a:buNone/>
            </a:pPr>
            <a:r>
              <a:rPr lang="en" sz="2400"/>
              <a:t>Single test “super user”</a:t>
            </a:r>
          </a:p>
          <a:p>
            <a:pPr marL="1371600" lvl="0" indent="-381000" rtl="0">
              <a:spcBef>
                <a:spcPts val="0"/>
              </a:spcBef>
              <a:buSzPct val="100000"/>
              <a:buChar char="➢"/>
            </a:pPr>
            <a:r>
              <a:rPr lang="en" sz="2400"/>
              <a:t>Held each game out of training set one at a time and ranked predictions</a:t>
            </a:r>
          </a:p>
        </p:txBody>
      </p:sp>
      <p:sp>
        <p:nvSpPr>
          <p:cNvPr id="154" name="Shape 154"/>
          <p:cNvSpPr txBox="1">
            <a:spLocks noGrp="1"/>
          </p:cNvSpPr>
          <p:nvPr>
            <p:ph type="title" idx="4294967295"/>
          </p:nvPr>
        </p:nvSpPr>
        <p:spPr>
          <a:xfrm>
            <a:off x="2038750" y="2672925"/>
            <a:ext cx="6850500" cy="2154000"/>
          </a:xfrm>
          <a:prstGeom prst="rect">
            <a:avLst/>
          </a:prstGeom>
        </p:spPr>
        <p:txBody>
          <a:bodyPr lIns="91425" tIns="91425" rIns="91425" bIns="91425" anchor="t" anchorCtr="0">
            <a:noAutofit/>
          </a:bodyPr>
          <a:lstStyle/>
          <a:p>
            <a:pPr lvl="0" rtl="0">
              <a:spcBef>
                <a:spcPts val="0"/>
              </a:spcBef>
              <a:buNone/>
            </a:pPr>
            <a:r>
              <a:rPr lang="en">
                <a:solidFill>
                  <a:schemeClr val="accent4"/>
                </a:solidFill>
                <a:latin typeface="Oswald"/>
                <a:ea typeface="Oswald"/>
                <a:cs typeface="Oswald"/>
                <a:sym typeface="Oswald"/>
              </a:rPr>
              <a:t>BEST MODELS</a:t>
            </a:r>
          </a:p>
          <a:p>
            <a:pPr marL="914400" lvl="0" indent="-381000" rtl="0">
              <a:spcBef>
                <a:spcPts val="0"/>
              </a:spcBef>
              <a:buSzPct val="100000"/>
              <a:buChar char="❏"/>
            </a:pPr>
            <a:r>
              <a:rPr lang="en" sz="2400"/>
              <a:t>Linear Regression with log(playtime + 1)</a:t>
            </a:r>
          </a:p>
          <a:p>
            <a:pPr marL="914400" lvl="0" indent="-381000" rtl="0">
              <a:spcBef>
                <a:spcPts val="0"/>
              </a:spcBef>
              <a:buSzPct val="100000"/>
              <a:buChar char="❏"/>
            </a:pPr>
            <a:r>
              <a:rPr lang="en" sz="2400"/>
              <a:t>Logistic Regression</a:t>
            </a:r>
          </a:p>
          <a:p>
            <a:pPr lvl="0" rtl="0">
              <a:spcBef>
                <a:spcPts val="0"/>
              </a:spcBef>
              <a:buNone/>
            </a:pPr>
            <a:endParaRPr sz="2400"/>
          </a:p>
          <a:p>
            <a:pPr marL="457200" lvl="0" indent="0" rtl="0">
              <a:spcBef>
                <a:spcPts val="0"/>
              </a:spcBef>
              <a:buNone/>
            </a:pPr>
            <a:r>
              <a:rPr lang="en" sz="2400"/>
              <a:t>Majority of time spent on feature engineering.</a:t>
            </a:r>
          </a:p>
        </p:txBody>
      </p:sp>
    </p:spTree>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Shape 159"/>
          <p:cNvPicPr preferRelativeResize="0"/>
          <p:nvPr/>
        </p:nvPicPr>
        <p:blipFill rotWithShape="1">
          <a:blip r:embed="rId3">
            <a:alphaModFix/>
          </a:blip>
          <a:srcRect l="36212" r="31335" b="2940"/>
          <a:stretch/>
        </p:blipFill>
        <p:spPr>
          <a:xfrm>
            <a:off x="6117125" y="78825"/>
            <a:ext cx="2967302" cy="4992424"/>
          </a:xfrm>
          <a:prstGeom prst="rect">
            <a:avLst/>
          </a:prstGeom>
          <a:noFill/>
          <a:ln>
            <a:noFill/>
          </a:ln>
        </p:spPr>
      </p:pic>
      <p:pic>
        <p:nvPicPr>
          <p:cNvPr id="160" name="Shape 160"/>
          <p:cNvPicPr preferRelativeResize="0"/>
          <p:nvPr/>
        </p:nvPicPr>
        <p:blipFill rotWithShape="1">
          <a:blip r:embed="rId4">
            <a:alphaModFix/>
          </a:blip>
          <a:srcRect l="39950" r="27599" b="2940"/>
          <a:stretch/>
        </p:blipFill>
        <p:spPr>
          <a:xfrm>
            <a:off x="59575" y="78825"/>
            <a:ext cx="2967300" cy="4992426"/>
          </a:xfrm>
          <a:prstGeom prst="rect">
            <a:avLst/>
          </a:prstGeom>
          <a:noFill/>
          <a:ln>
            <a:noFill/>
          </a:ln>
        </p:spPr>
      </p:pic>
      <p:pic>
        <p:nvPicPr>
          <p:cNvPr id="161" name="Shape 161"/>
          <p:cNvPicPr preferRelativeResize="0"/>
          <p:nvPr/>
        </p:nvPicPr>
        <p:blipFill rotWithShape="1">
          <a:blip r:embed="rId5">
            <a:alphaModFix/>
          </a:blip>
          <a:srcRect l="43254" r="24293" b="2940"/>
          <a:stretch/>
        </p:blipFill>
        <p:spPr>
          <a:xfrm>
            <a:off x="3088350" y="78825"/>
            <a:ext cx="2967299" cy="4992424"/>
          </a:xfrm>
          <a:prstGeom prst="rect">
            <a:avLst/>
          </a:prstGeom>
          <a:noFill/>
          <a:ln>
            <a:noFill/>
          </a:ln>
        </p:spPr>
      </p:pic>
      <p:sp>
        <p:nvSpPr>
          <p:cNvPr id="162" name="Shape 162"/>
          <p:cNvSpPr txBox="1">
            <a:spLocks noGrp="1"/>
          </p:cNvSpPr>
          <p:nvPr>
            <p:ph type="title" idx="4294967295"/>
          </p:nvPr>
        </p:nvSpPr>
        <p:spPr>
          <a:xfrm>
            <a:off x="311700" y="4022850"/>
            <a:ext cx="6349200" cy="572700"/>
          </a:xfrm>
          <a:prstGeom prst="rect">
            <a:avLst/>
          </a:prstGeom>
          <a:solidFill>
            <a:schemeClr val="dk2"/>
          </a:solidFill>
        </p:spPr>
        <p:txBody>
          <a:bodyPr lIns="91425" tIns="91425" rIns="91425" bIns="91425" anchor="t" anchorCtr="0">
            <a:noAutofit/>
          </a:bodyPr>
          <a:lstStyle/>
          <a:p>
            <a:pPr lvl="0" rtl="0">
              <a:spcBef>
                <a:spcPts val="0"/>
              </a:spcBef>
              <a:buNone/>
            </a:pPr>
            <a:r>
              <a:rPr lang="en">
                <a:latin typeface="Oswald"/>
                <a:ea typeface="Oswald"/>
                <a:cs typeface="Oswald"/>
                <a:sym typeface="Oswald"/>
              </a:rPr>
              <a:t>Example Comparison</a:t>
            </a:r>
          </a:p>
        </p:txBody>
      </p:sp>
    </p:spTree>
  </p:cSld>
  <p:clrMapOvr>
    <a:masterClrMapping/>
  </p:clrMapOvr>
  <p:transition spd="slow">
    <p:cu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0" name="Rectangle 9"/>
          <p:cNvSpPr/>
          <p:nvPr/>
        </p:nvSpPr>
        <p:spPr>
          <a:xfrm>
            <a:off x="85193" y="78825"/>
            <a:ext cx="8961271" cy="4968663"/>
          </a:xfrm>
          <a:prstGeom prst="rect">
            <a:avLst/>
          </a:prstGeom>
          <a:blipFill dpi="0" rotWithShape="1">
            <a:blip r:embed="rId3">
              <a:alphaModFix amt="30000"/>
            </a:blip>
            <a:srcRect/>
            <a:stretch>
              <a:fillRect r="-1088" b="-193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Shape 167"/>
          <p:cNvSpPr txBox="1"/>
          <p:nvPr/>
        </p:nvSpPr>
        <p:spPr>
          <a:xfrm>
            <a:off x="217664" y="0"/>
            <a:ext cx="4178100" cy="4992300"/>
          </a:xfrm>
          <a:prstGeom prst="rect">
            <a:avLst/>
          </a:prstGeom>
          <a:noFill/>
          <a:ln>
            <a:noFill/>
          </a:ln>
        </p:spPr>
        <p:txBody>
          <a:bodyPr lIns="91425" tIns="91425" rIns="91425" bIns="91425" anchor="ctr" anchorCtr="0">
            <a:noAutofit/>
          </a:bodyPr>
          <a:lstStyle/>
          <a:p>
            <a:pPr lvl="0" rtl="0">
              <a:spcBef>
                <a:spcPts val="0"/>
              </a:spcBef>
              <a:buNone/>
            </a:pPr>
            <a:r>
              <a:rPr lang="en" sz="1500" dirty="0">
                <a:solidFill>
                  <a:schemeClr val="accent4"/>
                </a:solidFill>
                <a:latin typeface="Oswald" panose="020B0604020202020204" charset="0"/>
              </a:rPr>
              <a:t>Payday 2</a:t>
            </a:r>
          </a:p>
          <a:p>
            <a:pPr lvl="0" rtl="0">
              <a:spcBef>
                <a:spcPts val="0"/>
              </a:spcBef>
              <a:buNone/>
            </a:pPr>
            <a:r>
              <a:rPr lang="en" sz="1500" dirty="0">
                <a:solidFill>
                  <a:schemeClr val="accent4"/>
                </a:solidFill>
                <a:latin typeface="Oswald" panose="020B0604020202020204" charset="0"/>
              </a:rPr>
              <a:t>Warframe</a:t>
            </a:r>
          </a:p>
          <a:p>
            <a:pPr lvl="0" rtl="0">
              <a:spcBef>
                <a:spcPts val="0"/>
              </a:spcBef>
              <a:buNone/>
            </a:pPr>
            <a:r>
              <a:rPr lang="en" sz="1500" dirty="0">
                <a:solidFill>
                  <a:schemeClr val="accent4"/>
                </a:solidFill>
                <a:latin typeface="Oswald" panose="020B0604020202020204" charset="0"/>
              </a:rPr>
              <a:t>Team Fortress 2</a:t>
            </a:r>
          </a:p>
          <a:p>
            <a:pPr lvl="0" rtl="0">
              <a:spcBef>
                <a:spcPts val="0"/>
              </a:spcBef>
              <a:buNone/>
            </a:pPr>
            <a:r>
              <a:rPr lang="en" sz="1500" dirty="0">
                <a:solidFill>
                  <a:schemeClr val="accent4"/>
                </a:solidFill>
                <a:latin typeface="Oswald" panose="020B0604020202020204" charset="0"/>
              </a:rPr>
              <a:t>Left 4 Dead 2</a:t>
            </a:r>
          </a:p>
          <a:p>
            <a:pPr lvl="0" rtl="0">
              <a:spcBef>
                <a:spcPts val="0"/>
              </a:spcBef>
              <a:buNone/>
            </a:pPr>
            <a:r>
              <a:rPr lang="en" sz="1500" dirty="0">
                <a:solidFill>
                  <a:schemeClr val="accent4"/>
                </a:solidFill>
                <a:latin typeface="Oswald" panose="020B0604020202020204" charset="0"/>
              </a:rPr>
              <a:t>Total War: ATTILA</a:t>
            </a:r>
          </a:p>
          <a:p>
            <a:pPr lvl="0" rtl="0">
              <a:spcBef>
                <a:spcPts val="0"/>
              </a:spcBef>
              <a:buNone/>
            </a:pPr>
            <a:r>
              <a:rPr lang="en" sz="1500" dirty="0">
                <a:solidFill>
                  <a:schemeClr val="accent4"/>
                </a:solidFill>
                <a:latin typeface="Oswald" panose="020B0604020202020204" charset="0"/>
              </a:rPr>
              <a:t>Total War: Shogun 2</a:t>
            </a:r>
          </a:p>
          <a:p>
            <a:pPr lvl="0" rtl="0">
              <a:spcBef>
                <a:spcPts val="0"/>
              </a:spcBef>
              <a:buNone/>
            </a:pPr>
            <a:r>
              <a:rPr lang="en" sz="1500" dirty="0">
                <a:solidFill>
                  <a:schemeClr val="accent4"/>
                </a:solidFill>
                <a:latin typeface="Oswald" panose="020B0604020202020204" charset="0"/>
              </a:rPr>
              <a:t>Global Agenda</a:t>
            </a:r>
          </a:p>
          <a:p>
            <a:pPr lvl="0" rtl="0">
              <a:spcBef>
                <a:spcPts val="0"/>
              </a:spcBef>
              <a:buNone/>
            </a:pPr>
            <a:r>
              <a:rPr lang="en" sz="1500" dirty="0">
                <a:solidFill>
                  <a:schemeClr val="accent4"/>
                </a:solidFill>
                <a:latin typeface="Oswald" panose="020B0604020202020204" charset="0"/>
              </a:rPr>
              <a:t>Tera</a:t>
            </a:r>
          </a:p>
          <a:p>
            <a:pPr lvl="0" rtl="0">
              <a:spcBef>
                <a:spcPts val="0"/>
              </a:spcBef>
              <a:buNone/>
            </a:pPr>
            <a:r>
              <a:rPr lang="en" sz="1500" dirty="0">
                <a:solidFill>
                  <a:schemeClr val="accent4"/>
                </a:solidFill>
                <a:latin typeface="Oswald" panose="020B0604020202020204" charset="0"/>
              </a:rPr>
              <a:t>Payday: The Heist</a:t>
            </a:r>
          </a:p>
          <a:p>
            <a:pPr lvl="0" rtl="0">
              <a:spcBef>
                <a:spcPts val="0"/>
              </a:spcBef>
              <a:buNone/>
            </a:pPr>
            <a:r>
              <a:rPr lang="en" sz="1500" dirty="0">
                <a:solidFill>
                  <a:schemeClr val="accent4"/>
                </a:solidFill>
                <a:latin typeface="Oswald" panose="020B0604020202020204" charset="0"/>
              </a:rPr>
              <a:t>Killing Floor</a:t>
            </a:r>
          </a:p>
          <a:p>
            <a:pPr lvl="0" rtl="0">
              <a:spcBef>
                <a:spcPts val="0"/>
              </a:spcBef>
              <a:buNone/>
            </a:pPr>
            <a:r>
              <a:rPr lang="en" sz="1500" dirty="0">
                <a:solidFill>
                  <a:schemeClr val="accent4"/>
                </a:solidFill>
                <a:latin typeface="Oswald" panose="020B0604020202020204" charset="0"/>
              </a:rPr>
              <a:t>Fallout: New Vegas</a:t>
            </a:r>
          </a:p>
          <a:p>
            <a:pPr lvl="0" rtl="0">
              <a:spcBef>
                <a:spcPts val="0"/>
              </a:spcBef>
              <a:buNone/>
            </a:pPr>
            <a:r>
              <a:rPr lang="en" sz="1500" dirty="0">
                <a:solidFill>
                  <a:schemeClr val="accent4"/>
                </a:solidFill>
                <a:latin typeface="Oswald" panose="020B0604020202020204" charset="0"/>
              </a:rPr>
              <a:t>Company of Heroes: Opposing Fronts</a:t>
            </a:r>
          </a:p>
          <a:p>
            <a:pPr lvl="0" rtl="0">
              <a:spcBef>
                <a:spcPts val="0"/>
              </a:spcBef>
              <a:buNone/>
            </a:pPr>
            <a:r>
              <a:rPr lang="en" sz="1500" dirty="0">
                <a:solidFill>
                  <a:schemeClr val="accent4"/>
                </a:solidFill>
                <a:latin typeface="Oswald" panose="020B0604020202020204" charset="0"/>
              </a:rPr>
              <a:t>Total War: Rome II - Emperor Edition</a:t>
            </a:r>
          </a:p>
          <a:p>
            <a:pPr lvl="0" rtl="0">
              <a:spcBef>
                <a:spcPts val="0"/>
              </a:spcBef>
              <a:buNone/>
            </a:pPr>
            <a:r>
              <a:rPr lang="en" sz="1500" dirty="0">
                <a:solidFill>
                  <a:schemeClr val="accent4"/>
                </a:solidFill>
                <a:latin typeface="Oswald" panose="020B0604020202020204" charset="0"/>
              </a:rPr>
              <a:t>Dynasty Warriors 8</a:t>
            </a:r>
          </a:p>
          <a:p>
            <a:pPr lvl="0" rtl="0">
              <a:spcBef>
                <a:spcPts val="0"/>
              </a:spcBef>
              <a:buNone/>
            </a:pPr>
            <a:r>
              <a:rPr lang="en" sz="1500" dirty="0">
                <a:solidFill>
                  <a:schemeClr val="accent4"/>
                </a:solidFill>
                <a:latin typeface="Oswald" panose="020B0604020202020204" charset="0"/>
              </a:rPr>
              <a:t>Grand Theft Auto V</a:t>
            </a:r>
          </a:p>
          <a:p>
            <a:pPr lvl="0" rtl="0">
              <a:spcBef>
                <a:spcPts val="0"/>
              </a:spcBef>
              <a:buNone/>
            </a:pPr>
            <a:r>
              <a:rPr lang="en" sz="1500" dirty="0">
                <a:solidFill>
                  <a:schemeClr val="accent4"/>
                </a:solidFill>
                <a:latin typeface="Oswald" panose="020B0604020202020204" charset="0"/>
              </a:rPr>
              <a:t>Fallout 4</a:t>
            </a:r>
          </a:p>
          <a:p>
            <a:pPr lvl="0" rtl="0">
              <a:spcBef>
                <a:spcPts val="0"/>
              </a:spcBef>
              <a:buNone/>
            </a:pPr>
            <a:r>
              <a:rPr lang="en" sz="1500" dirty="0">
                <a:solidFill>
                  <a:schemeClr val="accent4"/>
                </a:solidFill>
                <a:latin typeface="Oswald" panose="020B0604020202020204" charset="0"/>
              </a:rPr>
              <a:t>Firefall</a:t>
            </a:r>
          </a:p>
          <a:p>
            <a:pPr lvl="0" rtl="0">
              <a:spcBef>
                <a:spcPts val="0"/>
              </a:spcBef>
              <a:buNone/>
            </a:pPr>
            <a:r>
              <a:rPr lang="en" sz="1500" dirty="0">
                <a:solidFill>
                  <a:schemeClr val="accent4"/>
                </a:solidFill>
                <a:latin typeface="Oswald" panose="020B0604020202020204" charset="0"/>
              </a:rPr>
              <a:t>Left 4 Dead</a:t>
            </a:r>
          </a:p>
          <a:p>
            <a:pPr lvl="0" rtl="0">
              <a:spcBef>
                <a:spcPts val="0"/>
              </a:spcBef>
              <a:buNone/>
            </a:pPr>
            <a:r>
              <a:rPr lang="en" sz="1500" dirty="0">
                <a:solidFill>
                  <a:schemeClr val="accent4"/>
                </a:solidFill>
                <a:latin typeface="Oswald" panose="020B0604020202020204" charset="0"/>
              </a:rPr>
              <a:t>Tom Clancy’s Rainbow Six Siege</a:t>
            </a:r>
          </a:p>
          <a:p>
            <a:pPr lvl="0" rtl="0">
              <a:spcBef>
                <a:spcPts val="0"/>
              </a:spcBef>
              <a:buNone/>
            </a:pPr>
            <a:r>
              <a:rPr lang="en" sz="1500" dirty="0">
                <a:solidFill>
                  <a:schemeClr val="accent4"/>
                </a:solidFill>
                <a:latin typeface="Oswald" panose="020B0604020202020204" charset="0"/>
              </a:rPr>
              <a:t>Dead Island</a:t>
            </a:r>
          </a:p>
        </p:txBody>
      </p:sp>
      <p:sp>
        <p:nvSpPr>
          <p:cNvPr id="168" name="Shape 168"/>
          <p:cNvSpPr txBox="1">
            <a:spLocks noGrp="1"/>
          </p:cNvSpPr>
          <p:nvPr>
            <p:ph type="title" idx="4294967295"/>
          </p:nvPr>
        </p:nvSpPr>
        <p:spPr>
          <a:xfrm>
            <a:off x="4789338" y="312300"/>
            <a:ext cx="4178100" cy="4831200"/>
          </a:xfrm>
          <a:prstGeom prst="rect">
            <a:avLst/>
          </a:prstGeom>
        </p:spPr>
        <p:txBody>
          <a:bodyPr lIns="91425" tIns="91425" rIns="91425" bIns="91425" anchor="t" anchorCtr="0">
            <a:noAutofit/>
          </a:bodyPr>
          <a:lstStyle/>
          <a:p>
            <a:pPr lvl="0" algn="r" rtl="0">
              <a:spcBef>
                <a:spcPts val="0"/>
              </a:spcBef>
              <a:buNone/>
            </a:pPr>
            <a:r>
              <a:rPr lang="en" dirty="0">
                <a:solidFill>
                  <a:srgbClr val="FFFFFF"/>
                </a:solidFill>
                <a:latin typeface="Oswald"/>
                <a:ea typeface="Oswald"/>
                <a:cs typeface="Oswald"/>
                <a:sym typeface="Oswald"/>
              </a:rPr>
              <a:t>Our Test User</a:t>
            </a:r>
          </a:p>
          <a:p>
            <a:pPr marR="0" lvl="0" algn="r" rtl="0">
              <a:lnSpc>
                <a:spcPct val="100000"/>
              </a:lnSpc>
              <a:spcBef>
                <a:spcPts val="0"/>
              </a:spcBef>
              <a:spcAft>
                <a:spcPts val="0"/>
              </a:spcAft>
              <a:buNone/>
            </a:pPr>
            <a:endParaRPr dirty="0">
              <a:solidFill>
                <a:srgbClr val="FFD966"/>
              </a:solidFill>
            </a:endParaRPr>
          </a:p>
        </p:txBody>
      </p:sp>
      <p:sp>
        <p:nvSpPr>
          <p:cNvPr id="2" name="TextBox 1"/>
          <p:cNvSpPr txBox="1"/>
          <p:nvPr/>
        </p:nvSpPr>
        <p:spPr>
          <a:xfrm>
            <a:off x="3869912" y="767343"/>
            <a:ext cx="1900801" cy="1723549"/>
          </a:xfrm>
          <a:prstGeom prst="rect">
            <a:avLst/>
          </a:prstGeom>
          <a:solidFill>
            <a:srgbClr val="212121">
              <a:alpha val="61176"/>
            </a:srgbClr>
          </a:solidFill>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2000" dirty="0" smtClean="0">
                <a:solidFill>
                  <a:schemeClr val="accent1">
                    <a:lumMod val="60000"/>
                    <a:lumOff val="40000"/>
                  </a:schemeClr>
                </a:solidFill>
                <a:latin typeface="Oswald" panose="020B0604020202020204" charset="0"/>
              </a:rPr>
              <a:t>Top Categories</a:t>
            </a:r>
          </a:p>
          <a:p>
            <a:endParaRPr lang="en-US" sz="1800" dirty="0" smtClean="0">
              <a:solidFill>
                <a:schemeClr val="tx1"/>
              </a:solidFill>
            </a:endParaRPr>
          </a:p>
          <a:p>
            <a:r>
              <a:rPr lang="en-US" sz="1800" dirty="0" smtClean="0">
                <a:solidFill>
                  <a:schemeClr val="tx1"/>
                </a:solidFill>
              </a:rPr>
              <a:t>1. Single-player</a:t>
            </a:r>
          </a:p>
          <a:p>
            <a:r>
              <a:rPr lang="en-US" sz="1800" dirty="0" smtClean="0">
                <a:solidFill>
                  <a:schemeClr val="tx1"/>
                </a:solidFill>
              </a:rPr>
              <a:t>2. Mods</a:t>
            </a:r>
          </a:p>
          <a:p>
            <a:r>
              <a:rPr lang="en-US" sz="1800" dirty="0" smtClean="0">
                <a:solidFill>
                  <a:schemeClr val="tx1"/>
                </a:solidFill>
              </a:rPr>
              <a:t>3. Co-op</a:t>
            </a:r>
          </a:p>
          <a:p>
            <a:endParaRPr lang="en-US" dirty="0">
              <a:solidFill>
                <a:schemeClr val="tx1"/>
              </a:solidFill>
            </a:endParaRPr>
          </a:p>
        </p:txBody>
      </p:sp>
      <p:sp>
        <p:nvSpPr>
          <p:cNvPr id="8" name="TextBox 7"/>
          <p:cNvSpPr txBox="1"/>
          <p:nvPr/>
        </p:nvSpPr>
        <p:spPr>
          <a:xfrm>
            <a:off x="4414514" y="3179410"/>
            <a:ext cx="1863301" cy="1723549"/>
          </a:xfrm>
          <a:prstGeom prst="rect">
            <a:avLst/>
          </a:prstGeom>
          <a:solidFill>
            <a:schemeClr val="lt1">
              <a:alpha val="60000"/>
            </a:schemeClr>
          </a:solidFill>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2000" dirty="0" smtClean="0">
                <a:solidFill>
                  <a:schemeClr val="accent1">
                    <a:lumMod val="60000"/>
                    <a:lumOff val="40000"/>
                  </a:schemeClr>
                </a:solidFill>
                <a:latin typeface="Oswald" panose="020B0604020202020204" charset="0"/>
              </a:rPr>
              <a:t>Top Genres</a:t>
            </a:r>
          </a:p>
          <a:p>
            <a:endParaRPr lang="en-US" sz="1800" dirty="0" smtClean="0">
              <a:solidFill>
                <a:schemeClr val="tx1"/>
              </a:solidFill>
            </a:endParaRPr>
          </a:p>
          <a:p>
            <a:r>
              <a:rPr lang="en-US" sz="1800" dirty="0" smtClean="0">
                <a:solidFill>
                  <a:schemeClr val="tx1"/>
                </a:solidFill>
              </a:rPr>
              <a:t>1. Action</a:t>
            </a:r>
          </a:p>
          <a:p>
            <a:r>
              <a:rPr lang="en-US" sz="1800" dirty="0" smtClean="0">
                <a:solidFill>
                  <a:schemeClr val="tx1"/>
                </a:solidFill>
              </a:rPr>
              <a:t>2. Indie</a:t>
            </a:r>
          </a:p>
          <a:p>
            <a:r>
              <a:rPr lang="en-US" sz="1800" dirty="0" smtClean="0">
                <a:solidFill>
                  <a:schemeClr val="tx1"/>
                </a:solidFill>
              </a:rPr>
              <a:t>3. Strategy</a:t>
            </a:r>
          </a:p>
          <a:p>
            <a:endParaRPr lang="en-US" dirty="0">
              <a:solidFill>
                <a:schemeClr val="tx1"/>
              </a:solidFill>
            </a:endParaRPr>
          </a:p>
        </p:txBody>
      </p:sp>
      <p:sp>
        <p:nvSpPr>
          <p:cNvPr id="9" name="TextBox 8"/>
          <p:cNvSpPr txBox="1"/>
          <p:nvPr/>
        </p:nvSpPr>
        <p:spPr>
          <a:xfrm>
            <a:off x="6878388" y="1972787"/>
            <a:ext cx="1863301" cy="1723549"/>
          </a:xfrm>
          <a:prstGeom prst="rect">
            <a:avLst/>
          </a:prstGeom>
          <a:solidFill>
            <a:srgbClr val="212121">
              <a:alpha val="60000"/>
            </a:srgbClr>
          </a:solidFill>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2000" dirty="0" smtClean="0">
                <a:solidFill>
                  <a:schemeClr val="accent1">
                    <a:lumMod val="60000"/>
                    <a:lumOff val="40000"/>
                  </a:schemeClr>
                </a:solidFill>
                <a:latin typeface="Oswald" panose="020B0604020202020204" charset="0"/>
              </a:rPr>
              <a:t>Top Tags</a:t>
            </a:r>
          </a:p>
          <a:p>
            <a:endParaRPr lang="en-US" sz="1800" dirty="0" smtClean="0">
              <a:solidFill>
                <a:schemeClr val="tx1"/>
              </a:solidFill>
            </a:endParaRPr>
          </a:p>
          <a:p>
            <a:r>
              <a:rPr lang="en-US" sz="1800" dirty="0" smtClean="0">
                <a:solidFill>
                  <a:schemeClr val="tx1"/>
                </a:solidFill>
              </a:rPr>
              <a:t>1.  Multiplayer</a:t>
            </a:r>
          </a:p>
          <a:p>
            <a:r>
              <a:rPr lang="en-US" sz="1800" dirty="0" smtClean="0">
                <a:solidFill>
                  <a:schemeClr val="tx1"/>
                </a:solidFill>
              </a:rPr>
              <a:t>2. Adventure</a:t>
            </a:r>
          </a:p>
          <a:p>
            <a:r>
              <a:rPr lang="en-US" sz="1800" dirty="0" smtClean="0">
                <a:solidFill>
                  <a:schemeClr val="tx1"/>
                </a:solidFill>
              </a:rPr>
              <a:t>3. Shooter</a:t>
            </a:r>
          </a:p>
          <a:p>
            <a:endParaRPr lang="en-US" dirty="0">
              <a:solidFill>
                <a:schemeClr val="tx1"/>
              </a:solidFill>
            </a:endParaRPr>
          </a:p>
        </p:txBody>
      </p:sp>
    </p:spTree>
  </p:cSld>
  <p:clrMapOvr>
    <a:masterClrMapping/>
  </p:clrMapOvr>
  <p:transition spd="slow">
    <p:cu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Shape 173"/>
          <p:cNvPicPr preferRelativeResize="0"/>
          <p:nvPr/>
        </p:nvPicPr>
        <p:blipFill rotWithShape="1">
          <a:blip r:embed="rId3">
            <a:alphaModFix amt="30000"/>
          </a:blip>
          <a:srcRect l="36212" r="31335" b="2940"/>
          <a:stretch/>
        </p:blipFill>
        <p:spPr>
          <a:xfrm>
            <a:off x="6117125" y="78825"/>
            <a:ext cx="2967302" cy="4992424"/>
          </a:xfrm>
          <a:prstGeom prst="rect">
            <a:avLst/>
          </a:prstGeom>
          <a:noFill/>
          <a:ln>
            <a:noFill/>
          </a:ln>
        </p:spPr>
      </p:pic>
      <p:pic>
        <p:nvPicPr>
          <p:cNvPr id="174" name="Shape 174"/>
          <p:cNvPicPr preferRelativeResize="0"/>
          <p:nvPr/>
        </p:nvPicPr>
        <p:blipFill rotWithShape="1">
          <a:blip r:embed="rId4">
            <a:alphaModFix amt="30000"/>
          </a:blip>
          <a:srcRect l="39950" r="27599" b="2940"/>
          <a:stretch/>
        </p:blipFill>
        <p:spPr>
          <a:xfrm>
            <a:off x="59575" y="78825"/>
            <a:ext cx="2967300" cy="4992426"/>
          </a:xfrm>
          <a:prstGeom prst="rect">
            <a:avLst/>
          </a:prstGeom>
          <a:noFill/>
          <a:ln>
            <a:noFill/>
          </a:ln>
        </p:spPr>
      </p:pic>
      <p:pic>
        <p:nvPicPr>
          <p:cNvPr id="175" name="Shape 175"/>
          <p:cNvPicPr preferRelativeResize="0"/>
          <p:nvPr/>
        </p:nvPicPr>
        <p:blipFill rotWithShape="1">
          <a:blip r:embed="rId5">
            <a:alphaModFix amt="30000"/>
          </a:blip>
          <a:srcRect l="43254" r="24293" b="2940"/>
          <a:stretch/>
        </p:blipFill>
        <p:spPr>
          <a:xfrm>
            <a:off x="3088350" y="78825"/>
            <a:ext cx="2967299" cy="4992424"/>
          </a:xfrm>
          <a:prstGeom prst="rect">
            <a:avLst/>
          </a:prstGeom>
          <a:noFill/>
          <a:ln>
            <a:noFill/>
          </a:ln>
        </p:spPr>
      </p:pic>
      <p:sp>
        <p:nvSpPr>
          <p:cNvPr id="176" name="Shape 176"/>
          <p:cNvSpPr txBox="1"/>
          <p:nvPr/>
        </p:nvSpPr>
        <p:spPr>
          <a:xfrm>
            <a:off x="6117125" y="75600"/>
            <a:ext cx="2967300" cy="4992300"/>
          </a:xfrm>
          <a:prstGeom prst="rect">
            <a:avLst/>
          </a:prstGeom>
          <a:solidFill>
            <a:srgbClr val="666666">
              <a:alpha val="41400"/>
            </a:srgbClr>
          </a:solidFill>
          <a:ln>
            <a:noFill/>
          </a:ln>
        </p:spPr>
        <p:txBody>
          <a:bodyPr lIns="91425" tIns="91425" rIns="91425" bIns="91425" anchor="t" anchorCtr="0">
            <a:noAutofit/>
          </a:bodyPr>
          <a:lstStyle/>
          <a:p>
            <a:pPr lvl="0" rtl="0">
              <a:spcBef>
                <a:spcPts val="0"/>
              </a:spcBef>
              <a:buNone/>
            </a:pPr>
            <a:r>
              <a:rPr lang="en" sz="2000" b="1">
                <a:solidFill>
                  <a:schemeClr val="dk1"/>
                </a:solidFill>
                <a:latin typeface="Oswald"/>
                <a:ea typeface="Oswald"/>
                <a:cs typeface="Oswald"/>
                <a:sym typeface="Oswald"/>
              </a:rPr>
              <a:t>Linear Regression </a:t>
            </a:r>
          </a:p>
          <a:p>
            <a:pPr lvl="0" rtl="0">
              <a:spcBef>
                <a:spcPts val="0"/>
              </a:spcBef>
              <a:buNone/>
            </a:pPr>
            <a:r>
              <a:rPr lang="en">
                <a:solidFill>
                  <a:schemeClr val="accent4"/>
                </a:solidFill>
              </a:rPr>
              <a:t>Log-transformed Playtime</a:t>
            </a:r>
          </a:p>
          <a:p>
            <a:pPr lvl="0" rtl="0">
              <a:lnSpc>
                <a:spcPct val="115000"/>
              </a:lnSpc>
              <a:spcBef>
                <a:spcPts val="0"/>
              </a:spcBef>
              <a:buNone/>
            </a:pPr>
            <a:endParaRPr>
              <a:solidFill>
                <a:schemeClr val="dk1"/>
              </a:solidFill>
            </a:endParaRPr>
          </a:p>
          <a:p>
            <a:pPr marL="457200" lvl="0" indent="-228600" rtl="0">
              <a:lnSpc>
                <a:spcPct val="115000"/>
              </a:lnSpc>
              <a:spcBef>
                <a:spcPts val="0"/>
              </a:spcBef>
              <a:buClr>
                <a:schemeClr val="dk1"/>
              </a:buClr>
              <a:buAutoNum type="arabicPeriod"/>
            </a:pPr>
            <a:r>
              <a:rPr lang="en">
                <a:solidFill>
                  <a:schemeClr val="dk1"/>
                </a:solidFill>
              </a:rPr>
              <a:t>Fallout 3</a:t>
            </a:r>
          </a:p>
          <a:p>
            <a:pPr marL="457200" lvl="0" indent="-228600" rtl="0">
              <a:lnSpc>
                <a:spcPct val="115000"/>
              </a:lnSpc>
              <a:spcBef>
                <a:spcPts val="0"/>
              </a:spcBef>
              <a:buClr>
                <a:schemeClr val="dk1"/>
              </a:buClr>
              <a:buAutoNum type="arabicPeriod"/>
            </a:pPr>
            <a:r>
              <a:rPr lang="en">
                <a:solidFill>
                  <a:schemeClr val="dk1"/>
                </a:solidFill>
              </a:rPr>
              <a:t>Red Faction: Armageddon</a:t>
            </a:r>
          </a:p>
          <a:p>
            <a:pPr marL="457200" lvl="0" indent="-228600" rtl="0">
              <a:lnSpc>
                <a:spcPct val="115000"/>
              </a:lnSpc>
              <a:spcBef>
                <a:spcPts val="0"/>
              </a:spcBef>
              <a:buClr>
                <a:schemeClr val="dk1"/>
              </a:buClr>
              <a:buAutoNum type="arabicPeriod"/>
            </a:pPr>
            <a:r>
              <a:rPr lang="en">
                <a:solidFill>
                  <a:schemeClr val="dk1"/>
                </a:solidFill>
              </a:rPr>
              <a:t>Dead Island Riptide</a:t>
            </a:r>
          </a:p>
          <a:p>
            <a:pPr marL="457200" lvl="0" indent="-228600" rtl="0">
              <a:lnSpc>
                <a:spcPct val="115000"/>
              </a:lnSpc>
              <a:spcBef>
                <a:spcPts val="0"/>
              </a:spcBef>
              <a:buClr>
                <a:schemeClr val="dk1"/>
              </a:buClr>
              <a:buAutoNum type="arabicPeriod"/>
            </a:pPr>
            <a:r>
              <a:rPr lang="en">
                <a:solidFill>
                  <a:schemeClr val="dk1"/>
                </a:solidFill>
              </a:rPr>
              <a:t>The Witcher Adventure Game</a:t>
            </a:r>
          </a:p>
          <a:p>
            <a:pPr marL="457200" lvl="0" indent="-228600" rtl="0">
              <a:lnSpc>
                <a:spcPct val="115000"/>
              </a:lnSpc>
              <a:spcBef>
                <a:spcPts val="0"/>
              </a:spcBef>
              <a:buClr>
                <a:schemeClr val="dk1"/>
              </a:buClr>
              <a:buAutoNum type="arabicPeriod"/>
            </a:pPr>
            <a:r>
              <a:rPr lang="en">
                <a:solidFill>
                  <a:schemeClr val="dk1"/>
                </a:solidFill>
              </a:rPr>
              <a:t>Metro: Last Light Redux</a:t>
            </a:r>
          </a:p>
          <a:p>
            <a:pPr marL="457200" lvl="0" indent="-228600" rtl="0">
              <a:lnSpc>
                <a:spcPct val="115000"/>
              </a:lnSpc>
              <a:spcBef>
                <a:spcPts val="0"/>
              </a:spcBef>
              <a:buClr>
                <a:schemeClr val="dk1"/>
              </a:buClr>
              <a:buAutoNum type="arabicPeriod"/>
            </a:pPr>
            <a:r>
              <a:rPr lang="en">
                <a:solidFill>
                  <a:schemeClr val="dk1"/>
                </a:solidFill>
              </a:rPr>
              <a:t>Super Sanctum TD</a:t>
            </a:r>
          </a:p>
          <a:p>
            <a:pPr marL="457200" lvl="0" indent="-228600" rtl="0">
              <a:lnSpc>
                <a:spcPct val="115000"/>
              </a:lnSpc>
              <a:spcBef>
                <a:spcPts val="0"/>
              </a:spcBef>
              <a:buClr>
                <a:schemeClr val="dk1"/>
              </a:buClr>
              <a:buAutoNum type="arabicPeriod"/>
            </a:pPr>
            <a:r>
              <a:rPr lang="en">
                <a:solidFill>
                  <a:schemeClr val="dk1"/>
                </a:solidFill>
              </a:rPr>
              <a:t>The Witcher: Enhanced Edition </a:t>
            </a:r>
          </a:p>
          <a:p>
            <a:pPr marL="457200" lvl="0" indent="-228600" rtl="0">
              <a:lnSpc>
                <a:spcPct val="115000"/>
              </a:lnSpc>
              <a:spcBef>
                <a:spcPts val="0"/>
              </a:spcBef>
              <a:buClr>
                <a:schemeClr val="dk1"/>
              </a:buClr>
              <a:buAutoNum type="arabicPeriod"/>
            </a:pPr>
            <a:r>
              <a:rPr lang="en">
                <a:solidFill>
                  <a:schemeClr val="dk1"/>
                </a:solidFill>
              </a:rPr>
              <a:t>Command and Conquer 4: Tiberian Twilight</a:t>
            </a:r>
          </a:p>
          <a:p>
            <a:pPr marL="457200" lvl="0" indent="-228600" rtl="0">
              <a:lnSpc>
                <a:spcPct val="115000"/>
              </a:lnSpc>
              <a:spcBef>
                <a:spcPts val="0"/>
              </a:spcBef>
              <a:buClr>
                <a:schemeClr val="dk1"/>
              </a:buClr>
              <a:buAutoNum type="arabicPeriod"/>
            </a:pPr>
            <a:r>
              <a:rPr lang="en">
                <a:solidFill>
                  <a:schemeClr val="dk1"/>
                </a:solidFill>
              </a:rPr>
              <a:t>MEDIEVAL: Total War\u2122 - Gold Edition</a:t>
            </a:r>
          </a:p>
          <a:p>
            <a:pPr marL="457200" lvl="0" indent="-228600" rtl="0">
              <a:lnSpc>
                <a:spcPct val="115000"/>
              </a:lnSpc>
              <a:spcBef>
                <a:spcPts val="0"/>
              </a:spcBef>
              <a:buClr>
                <a:schemeClr val="dk1"/>
              </a:buClr>
              <a:buAutoNum type="arabicPeriod"/>
            </a:pPr>
            <a:r>
              <a:rPr lang="en">
                <a:solidFill>
                  <a:schemeClr val="dk1"/>
                </a:solidFill>
              </a:rPr>
              <a:t>Summoner</a:t>
            </a:r>
          </a:p>
          <a:p>
            <a:pPr lvl="0" rtl="0">
              <a:spcBef>
                <a:spcPts val="0"/>
              </a:spcBef>
              <a:buNone/>
            </a:pPr>
            <a:endParaRPr>
              <a:solidFill>
                <a:srgbClr val="FFFFFF"/>
              </a:solidFill>
            </a:endParaRPr>
          </a:p>
        </p:txBody>
      </p:sp>
      <p:sp>
        <p:nvSpPr>
          <p:cNvPr id="177" name="Shape 177"/>
          <p:cNvSpPr txBox="1"/>
          <p:nvPr/>
        </p:nvSpPr>
        <p:spPr>
          <a:xfrm>
            <a:off x="3088350" y="78887"/>
            <a:ext cx="2967300" cy="4992300"/>
          </a:xfrm>
          <a:prstGeom prst="rect">
            <a:avLst/>
          </a:prstGeom>
          <a:solidFill>
            <a:srgbClr val="666666">
              <a:alpha val="41400"/>
            </a:srgbClr>
          </a:solidFill>
          <a:ln>
            <a:noFill/>
          </a:ln>
        </p:spPr>
        <p:txBody>
          <a:bodyPr lIns="91425" tIns="91425" rIns="91425" bIns="91425" anchor="t" anchorCtr="0">
            <a:noAutofit/>
          </a:bodyPr>
          <a:lstStyle/>
          <a:p>
            <a:pPr lvl="0" rtl="0">
              <a:spcBef>
                <a:spcPts val="0"/>
              </a:spcBef>
              <a:buNone/>
            </a:pPr>
            <a:r>
              <a:rPr lang="en" sz="2000" b="1">
                <a:solidFill>
                  <a:schemeClr val="dk1"/>
                </a:solidFill>
                <a:latin typeface="Oswald"/>
                <a:ea typeface="Oswald"/>
                <a:cs typeface="Oswald"/>
                <a:sym typeface="Oswald"/>
              </a:rPr>
              <a:t>Collaborative Filtering </a:t>
            </a:r>
          </a:p>
          <a:p>
            <a:pPr lvl="0" rtl="0">
              <a:spcBef>
                <a:spcPts val="0"/>
              </a:spcBef>
              <a:buNone/>
            </a:pPr>
            <a:r>
              <a:rPr lang="en">
                <a:solidFill>
                  <a:schemeClr val="accent4"/>
                </a:solidFill>
              </a:rPr>
              <a:t>Binned Ratio of Ratings</a:t>
            </a:r>
          </a:p>
          <a:p>
            <a:pPr lvl="0" rtl="0">
              <a:spcBef>
                <a:spcPts val="0"/>
              </a:spcBef>
              <a:buNone/>
            </a:pPr>
            <a:endParaRPr>
              <a:solidFill>
                <a:schemeClr val="dk1"/>
              </a:solidFill>
            </a:endParaRPr>
          </a:p>
          <a:p>
            <a:pPr marL="457200" lvl="0" indent="-228600" rtl="0">
              <a:lnSpc>
                <a:spcPct val="115000"/>
              </a:lnSpc>
              <a:spcBef>
                <a:spcPts val="0"/>
              </a:spcBef>
              <a:buClr>
                <a:srgbClr val="FFFFFF"/>
              </a:buClr>
              <a:buAutoNum type="arabicPeriod"/>
            </a:pPr>
            <a:r>
              <a:rPr lang="en">
                <a:solidFill>
                  <a:srgbClr val="FFFFFF"/>
                </a:solidFill>
              </a:rPr>
              <a:t>VERLIES II</a:t>
            </a:r>
          </a:p>
          <a:p>
            <a:pPr marL="457200" lvl="0" indent="-228600" rtl="0">
              <a:lnSpc>
                <a:spcPct val="115000"/>
              </a:lnSpc>
              <a:spcBef>
                <a:spcPts val="0"/>
              </a:spcBef>
              <a:buClr>
                <a:srgbClr val="FFFFFF"/>
              </a:buClr>
              <a:buAutoNum type="arabicPeriod"/>
            </a:pPr>
            <a:r>
              <a:rPr lang="en">
                <a:solidFill>
                  <a:srgbClr val="FFFFFF"/>
                </a:solidFill>
              </a:rPr>
              <a:t>Pilot Crusader</a:t>
            </a:r>
          </a:p>
          <a:p>
            <a:pPr marL="457200" lvl="0" indent="-228600" rtl="0">
              <a:lnSpc>
                <a:spcPct val="115000"/>
              </a:lnSpc>
              <a:spcBef>
                <a:spcPts val="0"/>
              </a:spcBef>
              <a:buClr>
                <a:srgbClr val="FFFFFF"/>
              </a:buClr>
              <a:buAutoNum type="arabicPeriod"/>
            </a:pPr>
            <a:r>
              <a:rPr lang="en">
                <a:solidFill>
                  <a:srgbClr val="FFFFFF"/>
                </a:solidFill>
              </a:rPr>
              <a:t>Masterspace</a:t>
            </a:r>
          </a:p>
          <a:p>
            <a:pPr marL="457200" lvl="0" indent="-228600" rtl="0">
              <a:lnSpc>
                <a:spcPct val="115000"/>
              </a:lnSpc>
              <a:spcBef>
                <a:spcPts val="0"/>
              </a:spcBef>
              <a:buClr>
                <a:srgbClr val="FFFFFF"/>
              </a:buClr>
              <a:buAutoNum type="arabicPeriod"/>
            </a:pPr>
            <a:r>
              <a:rPr lang="en">
                <a:solidFill>
                  <a:srgbClr val="FFFFFF"/>
                </a:solidFill>
              </a:rPr>
              <a:t>DvDrum, Ultimate Drum Simulator!</a:t>
            </a:r>
          </a:p>
          <a:p>
            <a:pPr marL="457200" lvl="0" indent="-228600" rtl="0">
              <a:lnSpc>
                <a:spcPct val="115000"/>
              </a:lnSpc>
              <a:spcBef>
                <a:spcPts val="0"/>
              </a:spcBef>
              <a:buClr>
                <a:srgbClr val="FFFFFF"/>
              </a:buClr>
              <a:buAutoNum type="arabicPeriod"/>
            </a:pPr>
            <a:r>
              <a:rPr lang="en">
                <a:solidFill>
                  <a:srgbClr val="FFFFFF"/>
                </a:solidFill>
              </a:rPr>
              <a:t>Herding Dog</a:t>
            </a:r>
          </a:p>
          <a:p>
            <a:pPr marL="457200" lvl="0" indent="-228600" rtl="0">
              <a:lnSpc>
                <a:spcPct val="115000"/>
              </a:lnSpc>
              <a:spcBef>
                <a:spcPts val="0"/>
              </a:spcBef>
              <a:buClr>
                <a:srgbClr val="FFFFFF"/>
              </a:buClr>
              <a:buAutoNum type="arabicPeriod"/>
            </a:pPr>
            <a:r>
              <a:rPr lang="en">
                <a:solidFill>
                  <a:srgbClr val="FFFFFF"/>
                </a:solidFill>
              </a:rPr>
              <a:t>Mystic Towers</a:t>
            </a:r>
          </a:p>
          <a:p>
            <a:pPr marL="457200" lvl="0" indent="-228600" rtl="0">
              <a:lnSpc>
                <a:spcPct val="115000"/>
              </a:lnSpc>
              <a:spcBef>
                <a:spcPts val="0"/>
              </a:spcBef>
              <a:buClr>
                <a:srgbClr val="FFFFFF"/>
              </a:buClr>
              <a:buAutoNum type="arabicPeriod"/>
            </a:pPr>
            <a:r>
              <a:rPr lang="en">
                <a:solidFill>
                  <a:srgbClr val="FFFFFF"/>
                </a:solidFill>
              </a:rPr>
              <a:t>RaySupreme 3D</a:t>
            </a:r>
          </a:p>
          <a:p>
            <a:pPr marL="457200" lvl="0" indent="-228600" rtl="0">
              <a:lnSpc>
                <a:spcPct val="115000"/>
              </a:lnSpc>
              <a:spcBef>
                <a:spcPts val="0"/>
              </a:spcBef>
              <a:buClr>
                <a:srgbClr val="FFFFFF"/>
              </a:buClr>
              <a:buAutoNum type="arabicPeriod"/>
            </a:pPr>
            <a:r>
              <a:rPr lang="en">
                <a:solidFill>
                  <a:srgbClr val="FFFFFF"/>
                </a:solidFill>
              </a:rPr>
              <a:t>Dandelion - Wishes brought to you</a:t>
            </a:r>
          </a:p>
          <a:p>
            <a:pPr marL="457200" lvl="0" indent="-228600" rtl="0">
              <a:lnSpc>
                <a:spcPct val="115000"/>
              </a:lnSpc>
              <a:spcBef>
                <a:spcPts val="0"/>
              </a:spcBef>
              <a:buClr>
                <a:srgbClr val="FFFFFF"/>
              </a:buClr>
              <a:buAutoNum type="arabicPeriod"/>
            </a:pPr>
            <a:r>
              <a:rPr lang="en">
                <a:solidFill>
                  <a:srgbClr val="FFFFFF"/>
                </a:solidFill>
              </a:rPr>
              <a:t>Cheesecake Cool Conrad</a:t>
            </a:r>
          </a:p>
          <a:p>
            <a:pPr marL="457200" lvl="0" indent="-228600" rtl="0">
              <a:lnSpc>
                <a:spcPct val="115000"/>
              </a:lnSpc>
              <a:spcBef>
                <a:spcPts val="0"/>
              </a:spcBef>
              <a:buClr>
                <a:srgbClr val="FFFFFF"/>
              </a:buClr>
              <a:buAutoNum type="arabicPeriod"/>
            </a:pPr>
            <a:r>
              <a:rPr lang="en">
                <a:solidFill>
                  <a:srgbClr val="FFFFFF"/>
                </a:solidFill>
              </a:rPr>
              <a:t>Rise: Battle Lines</a:t>
            </a:r>
          </a:p>
          <a:p>
            <a:pPr lvl="0" rtl="0">
              <a:lnSpc>
                <a:spcPct val="100000"/>
              </a:lnSpc>
              <a:spcBef>
                <a:spcPts val="0"/>
              </a:spcBef>
              <a:buNone/>
            </a:pPr>
            <a:endParaRPr>
              <a:solidFill>
                <a:srgbClr val="FFFFFF"/>
              </a:solidFill>
            </a:endParaRPr>
          </a:p>
          <a:p>
            <a:pPr lvl="0" rtl="0">
              <a:spcBef>
                <a:spcPts val="0"/>
              </a:spcBef>
              <a:buNone/>
            </a:pPr>
            <a:endParaRPr sz="1050">
              <a:solidFill>
                <a:srgbClr val="F3F3F3"/>
              </a:solidFill>
            </a:endParaRPr>
          </a:p>
        </p:txBody>
      </p:sp>
      <p:sp>
        <p:nvSpPr>
          <p:cNvPr id="178" name="Shape 178"/>
          <p:cNvSpPr txBox="1"/>
          <p:nvPr/>
        </p:nvSpPr>
        <p:spPr>
          <a:xfrm>
            <a:off x="59575" y="78900"/>
            <a:ext cx="2967300" cy="4992300"/>
          </a:xfrm>
          <a:prstGeom prst="rect">
            <a:avLst/>
          </a:prstGeom>
          <a:solidFill>
            <a:srgbClr val="666666">
              <a:alpha val="41400"/>
            </a:srgbClr>
          </a:solidFill>
          <a:ln>
            <a:noFill/>
          </a:ln>
        </p:spPr>
        <p:txBody>
          <a:bodyPr lIns="91425" tIns="91425" rIns="91425" bIns="91425" anchor="t" anchorCtr="0">
            <a:noAutofit/>
          </a:bodyPr>
          <a:lstStyle/>
          <a:p>
            <a:pPr lvl="0" rtl="0">
              <a:spcBef>
                <a:spcPts val="0"/>
              </a:spcBef>
              <a:buNone/>
            </a:pPr>
            <a:r>
              <a:rPr lang="en" sz="2000" b="1">
                <a:solidFill>
                  <a:schemeClr val="dk1"/>
                </a:solidFill>
                <a:latin typeface="Oswald"/>
                <a:ea typeface="Oswald"/>
                <a:cs typeface="Oswald"/>
                <a:sym typeface="Oswald"/>
              </a:rPr>
              <a:t>Random Forest </a:t>
            </a:r>
          </a:p>
          <a:p>
            <a:pPr lvl="0" rtl="0">
              <a:spcBef>
                <a:spcPts val="0"/>
              </a:spcBef>
              <a:buNone/>
            </a:pPr>
            <a:r>
              <a:rPr lang="en">
                <a:solidFill>
                  <a:schemeClr val="accent4"/>
                </a:solidFill>
              </a:rPr>
              <a:t>Log-transformed Playtime</a:t>
            </a:r>
          </a:p>
          <a:p>
            <a:pPr lvl="0" rtl="0">
              <a:spcBef>
                <a:spcPts val="0"/>
              </a:spcBef>
              <a:buNone/>
            </a:pPr>
            <a:endParaRPr>
              <a:solidFill>
                <a:schemeClr val="dk1"/>
              </a:solidFill>
            </a:endParaRPr>
          </a:p>
          <a:p>
            <a:pPr marL="457200" lvl="0" indent="-228600" rtl="0">
              <a:lnSpc>
                <a:spcPct val="115000"/>
              </a:lnSpc>
              <a:spcBef>
                <a:spcPts val="0"/>
              </a:spcBef>
              <a:buClr>
                <a:schemeClr val="dk1"/>
              </a:buClr>
              <a:buAutoNum type="arabicPeriod"/>
            </a:pPr>
            <a:r>
              <a:rPr lang="en">
                <a:solidFill>
                  <a:schemeClr val="dk1"/>
                </a:solidFill>
              </a:rPr>
              <a:t>Road Redemption</a:t>
            </a:r>
          </a:p>
          <a:p>
            <a:pPr marL="457200" lvl="0" indent="-228600" rtl="0">
              <a:lnSpc>
                <a:spcPct val="115000"/>
              </a:lnSpc>
              <a:spcBef>
                <a:spcPts val="0"/>
              </a:spcBef>
              <a:buClr>
                <a:schemeClr val="dk1"/>
              </a:buClr>
              <a:buAutoNum type="arabicPeriod"/>
            </a:pPr>
            <a:r>
              <a:rPr lang="en">
                <a:solidFill>
                  <a:schemeClr val="dk1"/>
                </a:solidFill>
              </a:rPr>
              <a:t>Hands on Deck</a:t>
            </a:r>
          </a:p>
          <a:p>
            <a:pPr marL="457200" lvl="0" indent="-228600" rtl="0">
              <a:lnSpc>
                <a:spcPct val="115000"/>
              </a:lnSpc>
              <a:spcBef>
                <a:spcPts val="0"/>
              </a:spcBef>
              <a:buClr>
                <a:schemeClr val="dk1"/>
              </a:buClr>
              <a:buAutoNum type="arabicPeriod"/>
            </a:pPr>
            <a:r>
              <a:rPr lang="en">
                <a:solidFill>
                  <a:schemeClr val="dk1"/>
                </a:solidFill>
              </a:rPr>
              <a:t>Spartans Vs. Zombies Defense</a:t>
            </a:r>
          </a:p>
          <a:p>
            <a:pPr marL="457200" lvl="0" indent="-228600" rtl="0">
              <a:lnSpc>
                <a:spcPct val="115000"/>
              </a:lnSpc>
              <a:spcBef>
                <a:spcPts val="0"/>
              </a:spcBef>
              <a:buClr>
                <a:schemeClr val="dk1"/>
              </a:buClr>
              <a:buAutoNum type="arabicPeriod"/>
            </a:pPr>
            <a:r>
              <a:rPr lang="en">
                <a:solidFill>
                  <a:schemeClr val="dk1"/>
                </a:solidFill>
              </a:rPr>
              <a:t>Astro Lords</a:t>
            </a:r>
          </a:p>
          <a:p>
            <a:pPr marL="457200" lvl="0" indent="-228600" rtl="0">
              <a:lnSpc>
                <a:spcPct val="115000"/>
              </a:lnSpc>
              <a:spcBef>
                <a:spcPts val="0"/>
              </a:spcBef>
              <a:buClr>
                <a:schemeClr val="dk1"/>
              </a:buClr>
              <a:buAutoNum type="arabicPeriod"/>
            </a:pPr>
            <a:r>
              <a:rPr lang="en">
                <a:solidFill>
                  <a:schemeClr val="dk1"/>
                </a:solidFill>
              </a:rPr>
              <a:t>CaesarIA</a:t>
            </a:r>
          </a:p>
          <a:p>
            <a:pPr marL="457200" lvl="0" indent="-228600" rtl="0">
              <a:lnSpc>
                <a:spcPct val="115000"/>
              </a:lnSpc>
              <a:spcBef>
                <a:spcPts val="0"/>
              </a:spcBef>
              <a:buClr>
                <a:schemeClr val="dk1"/>
              </a:buClr>
              <a:buAutoNum type="arabicPeriod"/>
            </a:pPr>
            <a:r>
              <a:rPr lang="en">
                <a:solidFill>
                  <a:schemeClr val="dk1"/>
                </a:solidFill>
              </a:rPr>
              <a:t>Galcon 2</a:t>
            </a:r>
          </a:p>
          <a:p>
            <a:pPr marL="457200" lvl="0" indent="-228600" rtl="0">
              <a:lnSpc>
                <a:spcPct val="115000"/>
              </a:lnSpc>
              <a:spcBef>
                <a:spcPts val="0"/>
              </a:spcBef>
              <a:buClr>
                <a:schemeClr val="dk1"/>
              </a:buClr>
              <a:buAutoNum type="arabicPeriod"/>
            </a:pPr>
            <a:r>
              <a:rPr lang="en">
                <a:solidFill>
                  <a:schemeClr val="dk1"/>
                </a:solidFill>
              </a:rPr>
              <a:t>Battle for Blood</a:t>
            </a:r>
          </a:p>
          <a:p>
            <a:pPr marL="457200" lvl="0" indent="-228600" rtl="0">
              <a:lnSpc>
                <a:spcPct val="115000"/>
              </a:lnSpc>
              <a:spcBef>
                <a:spcPts val="0"/>
              </a:spcBef>
              <a:buClr>
                <a:schemeClr val="dk1"/>
              </a:buClr>
              <a:buAutoNum type="arabicPeriod"/>
            </a:pPr>
            <a:r>
              <a:rPr lang="en">
                <a:solidFill>
                  <a:schemeClr val="dk1"/>
                </a:solidFill>
              </a:rPr>
              <a:t>Simply Chess</a:t>
            </a:r>
          </a:p>
          <a:p>
            <a:pPr marL="457200" lvl="0" indent="-228600" rtl="0">
              <a:lnSpc>
                <a:spcPct val="115000"/>
              </a:lnSpc>
              <a:spcBef>
                <a:spcPts val="0"/>
              </a:spcBef>
              <a:buClr>
                <a:schemeClr val="dk1"/>
              </a:buClr>
              <a:buAutoNum type="arabicPeriod"/>
            </a:pPr>
            <a:r>
              <a:rPr lang="en">
                <a:solidFill>
                  <a:schemeClr val="dk1"/>
                </a:solidFill>
              </a:rPr>
              <a:t>Demise of Nations: Rome</a:t>
            </a:r>
          </a:p>
          <a:p>
            <a:pPr marL="457200" lvl="0" indent="-228600" rtl="0">
              <a:lnSpc>
                <a:spcPct val="115000"/>
              </a:lnSpc>
              <a:spcBef>
                <a:spcPts val="0"/>
              </a:spcBef>
              <a:buClr>
                <a:schemeClr val="dk1"/>
              </a:buClr>
              <a:buAutoNum type="arabicPeriod"/>
            </a:pPr>
            <a:r>
              <a:rPr lang="en">
                <a:solidFill>
                  <a:schemeClr val="dk1"/>
                </a:solidFill>
              </a:rPr>
              <a:t>Not the Robots</a:t>
            </a:r>
          </a:p>
          <a:p>
            <a:pPr lvl="0" rtl="0">
              <a:spcBef>
                <a:spcPts val="0"/>
              </a:spcBef>
              <a:buNone/>
            </a:pPr>
            <a:endParaRPr>
              <a:solidFill>
                <a:srgbClr val="FFFFFF"/>
              </a:solidFill>
            </a:endParaRPr>
          </a:p>
        </p:txBody>
      </p:sp>
    </p:spTree>
  </p:cSld>
  <p:clrMapOvr>
    <a:masterClrMapping/>
  </p:clrMapOvr>
  <p:transition spd="slow">
    <p:cu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2"/>
        <p:cNvGrpSpPr/>
        <p:nvPr/>
      </p:nvGrpSpPr>
      <p:grpSpPr>
        <a:xfrm>
          <a:off x="0" y="0"/>
          <a:ext cx="0" cy="0"/>
          <a:chOff x="0" y="0"/>
          <a:chExt cx="0" cy="0"/>
        </a:xfrm>
      </p:grpSpPr>
      <p:sp>
        <p:nvSpPr>
          <p:cNvPr id="183" name="Shape 183"/>
          <p:cNvSpPr txBox="1">
            <a:spLocks noGrp="1"/>
          </p:cNvSpPr>
          <p:nvPr>
            <p:ph type="title" idx="4294967295"/>
          </p:nvPr>
        </p:nvSpPr>
        <p:spPr>
          <a:xfrm>
            <a:off x="5788825" y="2545050"/>
            <a:ext cx="3203999" cy="2527799"/>
          </a:xfrm>
          <a:prstGeom prst="rect">
            <a:avLst/>
          </a:prstGeom>
        </p:spPr>
        <p:txBody>
          <a:bodyPr lIns="91425" tIns="91425" rIns="91425" bIns="91425" anchor="b" anchorCtr="0">
            <a:noAutofit/>
          </a:bodyPr>
          <a:lstStyle/>
          <a:p>
            <a:pPr lvl="0" algn="r" rtl="0">
              <a:spcBef>
                <a:spcPts val="0"/>
              </a:spcBef>
              <a:buNone/>
            </a:pPr>
            <a:r>
              <a:rPr lang="en" sz="3900">
                <a:solidFill>
                  <a:srgbClr val="FFD966"/>
                </a:solidFill>
                <a:latin typeface="Oswald"/>
                <a:ea typeface="Oswald"/>
                <a:cs typeface="Oswald"/>
                <a:sym typeface="Oswald"/>
              </a:rPr>
              <a:t>THANK YOU.</a:t>
            </a:r>
          </a:p>
        </p:txBody>
      </p:sp>
      <p:pic>
        <p:nvPicPr>
          <p:cNvPr id="184" name="Shape 184"/>
          <p:cNvPicPr preferRelativeResize="0"/>
          <p:nvPr/>
        </p:nvPicPr>
        <p:blipFill rotWithShape="1">
          <a:blip r:embed="rId3">
            <a:alphaModFix/>
          </a:blip>
          <a:srcRect l="33239" r="44618" b="2742"/>
          <a:stretch/>
        </p:blipFill>
        <p:spPr>
          <a:xfrm>
            <a:off x="76200" y="70650"/>
            <a:ext cx="1822199" cy="5002200"/>
          </a:xfrm>
          <a:prstGeom prst="rect">
            <a:avLst/>
          </a:prstGeom>
          <a:noFill/>
          <a:ln>
            <a:noFill/>
          </a:ln>
        </p:spPr>
      </p:pic>
      <p:pic>
        <p:nvPicPr>
          <p:cNvPr id="185" name="Shape 185"/>
          <p:cNvPicPr preferRelativeResize="0"/>
          <p:nvPr/>
        </p:nvPicPr>
        <p:blipFill rotWithShape="1">
          <a:blip r:embed="rId4">
            <a:alphaModFix/>
          </a:blip>
          <a:srcRect l="25907" t="2742" r="54164"/>
          <a:stretch/>
        </p:blipFill>
        <p:spPr>
          <a:xfrm>
            <a:off x="3910337" y="141300"/>
            <a:ext cx="1822200" cy="5002200"/>
          </a:xfrm>
          <a:prstGeom prst="rect">
            <a:avLst/>
          </a:prstGeom>
          <a:noFill/>
          <a:ln>
            <a:noFill/>
          </a:ln>
        </p:spPr>
      </p:pic>
      <p:pic>
        <p:nvPicPr>
          <p:cNvPr id="186" name="Shape 186"/>
          <p:cNvPicPr preferRelativeResize="0"/>
          <p:nvPr/>
        </p:nvPicPr>
        <p:blipFill rotWithShape="1">
          <a:blip r:embed="rId5">
            <a:alphaModFix/>
          </a:blip>
          <a:srcRect l="40035" r="40037" b="2742"/>
          <a:stretch/>
        </p:blipFill>
        <p:spPr>
          <a:xfrm>
            <a:off x="1993275" y="70650"/>
            <a:ext cx="1822201" cy="5002199"/>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3"/>
        <p:cNvGrpSpPr/>
        <p:nvPr/>
      </p:nvGrpSpPr>
      <p:grpSpPr>
        <a:xfrm>
          <a:off x="0" y="0"/>
          <a:ext cx="0" cy="0"/>
          <a:chOff x="0" y="0"/>
          <a:chExt cx="0" cy="0"/>
        </a:xfrm>
      </p:grpSpPr>
      <p:sp>
        <p:nvSpPr>
          <p:cNvPr id="64" name="Shape 64"/>
          <p:cNvSpPr txBox="1">
            <a:spLocks noGrp="1"/>
          </p:cNvSpPr>
          <p:nvPr>
            <p:ph type="body" idx="4294967295"/>
          </p:nvPr>
        </p:nvSpPr>
        <p:spPr>
          <a:xfrm>
            <a:off x="4754880" y="182880"/>
            <a:ext cx="4326719" cy="2231136"/>
          </a:xfrm>
          <a:prstGeom prst="rect">
            <a:avLst/>
          </a:prstGeom>
          <a:noFill/>
        </p:spPr>
        <p:txBody>
          <a:bodyPr lIns="91425" tIns="91425" rIns="91425" bIns="91425" anchor="ctr" anchorCtr="0">
            <a:noAutofit/>
          </a:bodyPr>
          <a:lstStyle/>
          <a:p>
            <a:pPr lvl="0" rtl="0">
              <a:lnSpc>
                <a:spcPct val="115000"/>
              </a:lnSpc>
              <a:spcBef>
                <a:spcPts val="0"/>
              </a:spcBef>
              <a:buNone/>
            </a:pPr>
            <a:r>
              <a:rPr lang="en" sz="2400" dirty="0">
                <a:solidFill>
                  <a:schemeClr val="accent4"/>
                </a:solidFill>
                <a:latin typeface="Oswald" panose="020B0604020202020204" charset="0"/>
              </a:rPr>
              <a:t>Steam is an entertainment platform from Valve offering both a storefront as well as a flexible client to game on. </a:t>
            </a:r>
          </a:p>
        </p:txBody>
      </p:sp>
      <p:pic>
        <p:nvPicPr>
          <p:cNvPr id="65" name="Shape 65"/>
          <p:cNvPicPr preferRelativeResize="0"/>
          <p:nvPr/>
        </p:nvPicPr>
        <p:blipFill rotWithShape="1">
          <a:blip r:embed="rId3">
            <a:alphaModFix/>
          </a:blip>
          <a:srcRect r="35157" b="2799"/>
          <a:stretch/>
        </p:blipFill>
        <p:spPr>
          <a:xfrm>
            <a:off x="71800" y="70650"/>
            <a:ext cx="4446799" cy="4999724"/>
          </a:xfrm>
          <a:prstGeom prst="rect">
            <a:avLst/>
          </a:prstGeom>
          <a:noFill/>
          <a:ln>
            <a:noFill/>
          </a:ln>
        </p:spPr>
      </p:pic>
      <p:pic>
        <p:nvPicPr>
          <p:cNvPr id="67" name="Shape 67"/>
          <p:cNvPicPr preferRelativeResize="0"/>
          <p:nvPr/>
        </p:nvPicPr>
        <p:blipFill rotWithShape="1">
          <a:blip r:embed="rId4">
            <a:alphaModFix/>
          </a:blip>
          <a:srcRect b="2553"/>
          <a:stretch/>
        </p:blipFill>
        <p:spPr>
          <a:xfrm>
            <a:off x="4590750" y="2615325"/>
            <a:ext cx="4490850" cy="2463600"/>
          </a:xfrm>
          <a:prstGeom prst="rect">
            <a:avLst/>
          </a:prstGeom>
          <a:noFill/>
          <a:ln>
            <a:noFill/>
          </a:ln>
        </p:spPr>
      </p:pic>
      <p:pic>
        <p:nvPicPr>
          <p:cNvPr id="68" name="Shape 68"/>
          <p:cNvPicPr preferRelativeResize="0"/>
          <p:nvPr/>
        </p:nvPicPr>
        <p:blipFill rotWithShape="1">
          <a:blip r:embed="rId5">
            <a:alphaModFix/>
          </a:blip>
          <a:srcRect l="24983" r="24988"/>
          <a:stretch/>
        </p:blipFill>
        <p:spPr>
          <a:xfrm>
            <a:off x="71799" y="71900"/>
            <a:ext cx="4446801" cy="4999725"/>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pic>
        <p:nvPicPr>
          <p:cNvPr id="73" name="Shape 73"/>
          <p:cNvPicPr preferRelativeResize="0"/>
          <p:nvPr/>
        </p:nvPicPr>
        <p:blipFill rotWithShape="1">
          <a:blip r:embed="rId3">
            <a:alphaModFix amt="34000"/>
          </a:blip>
          <a:srcRect l="1195"/>
          <a:stretch/>
        </p:blipFill>
        <p:spPr>
          <a:xfrm>
            <a:off x="54575" y="49824"/>
            <a:ext cx="9034848" cy="5043848"/>
          </a:xfrm>
          <a:prstGeom prst="rect">
            <a:avLst/>
          </a:prstGeom>
          <a:noFill/>
          <a:ln>
            <a:noFill/>
          </a:ln>
        </p:spPr>
      </p:pic>
      <p:sp>
        <p:nvSpPr>
          <p:cNvPr id="74" name="Shape 74"/>
          <p:cNvSpPr/>
          <p:nvPr/>
        </p:nvSpPr>
        <p:spPr>
          <a:xfrm>
            <a:off x="3718025" y="2685400"/>
            <a:ext cx="5136900" cy="2178000"/>
          </a:xfrm>
          <a:prstGeom prst="rect">
            <a:avLst/>
          </a:prstGeom>
          <a:solidFill>
            <a:srgbClr val="ADADAD">
              <a:alpha val="31540"/>
            </a:srgbClr>
          </a:solidFill>
          <a:ln>
            <a:noFill/>
          </a:ln>
        </p:spPr>
        <p:txBody>
          <a:bodyPr lIns="91425" tIns="91425" rIns="91425" bIns="91425" anchor="ctr" anchorCtr="0">
            <a:noAutofit/>
          </a:bodyPr>
          <a:lstStyle/>
          <a:p>
            <a:pPr lvl="0">
              <a:spcBef>
                <a:spcPts val="0"/>
              </a:spcBef>
              <a:buNone/>
            </a:pPr>
            <a:endParaRPr/>
          </a:p>
        </p:txBody>
      </p:sp>
      <p:sp>
        <p:nvSpPr>
          <p:cNvPr id="75" name="Shape 75"/>
          <p:cNvSpPr/>
          <p:nvPr/>
        </p:nvSpPr>
        <p:spPr>
          <a:xfrm>
            <a:off x="249625" y="599100"/>
            <a:ext cx="5478600" cy="1340100"/>
          </a:xfrm>
          <a:prstGeom prst="rect">
            <a:avLst/>
          </a:prstGeom>
          <a:solidFill>
            <a:srgbClr val="ADADAD">
              <a:alpha val="31540"/>
            </a:srgbClr>
          </a:solidFill>
          <a:ln>
            <a:noFill/>
          </a:ln>
        </p:spPr>
        <p:txBody>
          <a:bodyPr lIns="91425" tIns="91425" rIns="91425" bIns="91425" anchor="ctr" anchorCtr="0">
            <a:noAutofit/>
          </a:bodyPr>
          <a:lstStyle/>
          <a:p>
            <a:pPr lvl="0">
              <a:spcBef>
                <a:spcPts val="0"/>
              </a:spcBef>
              <a:buNone/>
            </a:pPr>
            <a:endParaRPr/>
          </a:p>
        </p:txBody>
      </p:sp>
      <p:sp>
        <p:nvSpPr>
          <p:cNvPr id="76" name="Shape 76"/>
          <p:cNvSpPr txBox="1">
            <a:spLocks noGrp="1"/>
          </p:cNvSpPr>
          <p:nvPr>
            <p:ph type="body" idx="4294967295"/>
          </p:nvPr>
        </p:nvSpPr>
        <p:spPr>
          <a:xfrm>
            <a:off x="54576" y="4406450"/>
            <a:ext cx="1912800" cy="701400"/>
          </a:xfrm>
          <a:prstGeom prst="rect">
            <a:avLst/>
          </a:prstGeom>
          <a:noFill/>
        </p:spPr>
        <p:txBody>
          <a:bodyPr lIns="91425" tIns="91425" rIns="91425" bIns="91425" anchor="ctr" anchorCtr="0">
            <a:noAutofit/>
          </a:bodyPr>
          <a:lstStyle/>
          <a:p>
            <a:pPr lvl="0" rtl="0">
              <a:lnSpc>
                <a:spcPct val="100000"/>
              </a:lnSpc>
              <a:spcBef>
                <a:spcPts val="0"/>
              </a:spcBef>
              <a:spcAft>
                <a:spcPts val="0"/>
              </a:spcAft>
              <a:buNone/>
            </a:pPr>
            <a:r>
              <a:rPr lang="en" sz="2400">
                <a:latin typeface="Oswald"/>
                <a:ea typeface="Oswald"/>
                <a:cs typeface="Oswald"/>
                <a:sym typeface="Oswald"/>
              </a:rPr>
              <a:t>DATA COLLECTION</a:t>
            </a:r>
          </a:p>
        </p:txBody>
      </p:sp>
      <p:sp>
        <p:nvSpPr>
          <p:cNvPr id="77" name="Shape 77"/>
          <p:cNvSpPr/>
          <p:nvPr/>
        </p:nvSpPr>
        <p:spPr>
          <a:xfrm>
            <a:off x="342937" y="708350"/>
            <a:ext cx="821100" cy="1071600"/>
          </a:xfrm>
          <a:prstGeom prst="foldedCorner">
            <a:avLst>
              <a:gd name="adj" fmla="val 16667"/>
            </a:avLst>
          </a:prstGeom>
          <a:solidFill>
            <a:srgbClr val="666666"/>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8" name="Shape 78"/>
          <p:cNvSpPr/>
          <p:nvPr/>
        </p:nvSpPr>
        <p:spPr>
          <a:xfrm>
            <a:off x="3004162" y="846350"/>
            <a:ext cx="683100" cy="795600"/>
          </a:xfrm>
          <a:prstGeom prst="can">
            <a:avLst>
              <a:gd name="adj" fmla="val 25000"/>
            </a:avLst>
          </a:prstGeom>
          <a:solidFill>
            <a:srgbClr val="666666"/>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9" name="Shape 79"/>
          <p:cNvSpPr/>
          <p:nvPr/>
        </p:nvSpPr>
        <p:spPr>
          <a:xfrm>
            <a:off x="4539737" y="738012"/>
            <a:ext cx="1067255" cy="991980"/>
          </a:xfrm>
          <a:prstGeom prst="flowChartMultidocument">
            <a:avLst/>
          </a:prstGeom>
          <a:solidFill>
            <a:schemeClr val="accen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0" name="Shape 80"/>
          <p:cNvSpPr/>
          <p:nvPr/>
        </p:nvSpPr>
        <p:spPr>
          <a:xfrm>
            <a:off x="1296262" y="1168300"/>
            <a:ext cx="1602300" cy="131400"/>
          </a:xfrm>
          <a:prstGeom prst="rightArrow">
            <a:avLst>
              <a:gd name="adj1" fmla="val 50000"/>
              <a:gd name="adj2" fmla="val 50000"/>
            </a:avLst>
          </a:prstGeom>
          <a:solidFill>
            <a:schemeClr val="accent4"/>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1" name="Shape 81"/>
          <p:cNvSpPr/>
          <p:nvPr/>
        </p:nvSpPr>
        <p:spPr>
          <a:xfrm>
            <a:off x="1925850" y="1093100"/>
            <a:ext cx="316500" cy="302100"/>
          </a:xfrm>
          <a:prstGeom prst="noSmoking">
            <a:avLst>
              <a:gd name="adj" fmla="val 18750"/>
            </a:avLst>
          </a:prstGeom>
          <a:solidFill>
            <a:schemeClr val="accent6"/>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2" name="Shape 82"/>
          <p:cNvSpPr/>
          <p:nvPr/>
        </p:nvSpPr>
        <p:spPr>
          <a:xfrm>
            <a:off x="3810904" y="1178450"/>
            <a:ext cx="527100" cy="131400"/>
          </a:xfrm>
          <a:prstGeom prst="rightArrow">
            <a:avLst>
              <a:gd name="adj1" fmla="val 50000"/>
              <a:gd name="adj2" fmla="val 50000"/>
            </a:avLst>
          </a:prstGeom>
          <a:solidFill>
            <a:schemeClr val="accent4"/>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3" name="Shape 83"/>
          <p:cNvSpPr txBox="1"/>
          <p:nvPr/>
        </p:nvSpPr>
        <p:spPr>
          <a:xfrm>
            <a:off x="160599" y="831350"/>
            <a:ext cx="1159500" cy="882900"/>
          </a:xfrm>
          <a:prstGeom prst="rect">
            <a:avLst/>
          </a:prstGeom>
          <a:noFill/>
          <a:ln>
            <a:noFill/>
          </a:ln>
        </p:spPr>
        <p:txBody>
          <a:bodyPr lIns="91425" tIns="91425" rIns="91425" bIns="91425" anchor="t" anchorCtr="0">
            <a:noAutofit/>
          </a:bodyPr>
          <a:lstStyle/>
          <a:p>
            <a:pPr lvl="0" algn="ctr" rtl="0">
              <a:spcBef>
                <a:spcPts val="0"/>
              </a:spcBef>
              <a:buNone/>
            </a:pPr>
            <a:r>
              <a:rPr lang="en" sz="1200">
                <a:solidFill>
                  <a:srgbClr val="FFFFFF"/>
                </a:solidFill>
              </a:rPr>
              <a:t>Community</a:t>
            </a:r>
          </a:p>
          <a:p>
            <a:pPr lvl="0" algn="ctr" rtl="0">
              <a:spcBef>
                <a:spcPts val="0"/>
              </a:spcBef>
              <a:buNone/>
            </a:pPr>
            <a:r>
              <a:rPr lang="en" sz="1200">
                <a:solidFill>
                  <a:srgbClr val="FFFFFF"/>
                </a:solidFill>
              </a:rPr>
              <a:t>Group</a:t>
            </a:r>
          </a:p>
          <a:p>
            <a:pPr lvl="0" algn="ctr">
              <a:spcBef>
                <a:spcPts val="0"/>
              </a:spcBef>
              <a:buNone/>
            </a:pPr>
            <a:r>
              <a:rPr lang="en" sz="1200">
                <a:solidFill>
                  <a:srgbClr val="FFFFFF"/>
                </a:solidFill>
              </a:rPr>
              <a:t>Website</a:t>
            </a:r>
          </a:p>
        </p:txBody>
      </p:sp>
      <p:sp>
        <p:nvSpPr>
          <p:cNvPr id="84" name="Shape 84"/>
          <p:cNvSpPr txBox="1"/>
          <p:nvPr/>
        </p:nvSpPr>
        <p:spPr>
          <a:xfrm>
            <a:off x="1124623" y="1309850"/>
            <a:ext cx="959099" cy="882900"/>
          </a:xfrm>
          <a:prstGeom prst="rect">
            <a:avLst/>
          </a:prstGeom>
          <a:noFill/>
          <a:ln>
            <a:noFill/>
          </a:ln>
        </p:spPr>
        <p:txBody>
          <a:bodyPr lIns="91425" tIns="91425" rIns="91425" bIns="91425" anchor="t" anchorCtr="0">
            <a:noAutofit/>
          </a:bodyPr>
          <a:lstStyle/>
          <a:p>
            <a:pPr lvl="0" algn="ctr" rtl="0">
              <a:spcBef>
                <a:spcPts val="0"/>
              </a:spcBef>
              <a:buNone/>
            </a:pPr>
            <a:r>
              <a:rPr lang="en">
                <a:solidFill>
                  <a:srgbClr val="FFFFFF"/>
                </a:solidFill>
                <a:latin typeface="Oswald"/>
                <a:ea typeface="Oswald"/>
                <a:cs typeface="Oswald"/>
                <a:sym typeface="Oswald"/>
              </a:rPr>
              <a:t>Member </a:t>
            </a:r>
          </a:p>
          <a:p>
            <a:pPr lvl="0" algn="ctr">
              <a:spcBef>
                <a:spcPts val="0"/>
              </a:spcBef>
              <a:buNone/>
            </a:pPr>
            <a:r>
              <a:rPr lang="en">
                <a:solidFill>
                  <a:srgbClr val="FFFFFF"/>
                </a:solidFill>
                <a:latin typeface="Oswald"/>
                <a:ea typeface="Oswald"/>
                <a:cs typeface="Oswald"/>
                <a:sym typeface="Oswald"/>
              </a:rPr>
              <a:t>IDs</a:t>
            </a:r>
          </a:p>
        </p:txBody>
      </p:sp>
      <p:sp>
        <p:nvSpPr>
          <p:cNvPr id="85" name="Shape 85"/>
          <p:cNvSpPr txBox="1"/>
          <p:nvPr/>
        </p:nvSpPr>
        <p:spPr>
          <a:xfrm>
            <a:off x="2056558" y="1309850"/>
            <a:ext cx="959100" cy="882900"/>
          </a:xfrm>
          <a:prstGeom prst="rect">
            <a:avLst/>
          </a:prstGeom>
          <a:noFill/>
          <a:ln>
            <a:noFill/>
          </a:ln>
        </p:spPr>
        <p:txBody>
          <a:bodyPr lIns="91425" tIns="91425" rIns="91425" bIns="91425" anchor="t" anchorCtr="0">
            <a:noAutofit/>
          </a:bodyPr>
          <a:lstStyle/>
          <a:p>
            <a:pPr lvl="0" algn="ctr" rtl="0">
              <a:spcBef>
                <a:spcPts val="0"/>
              </a:spcBef>
              <a:buNone/>
            </a:pPr>
            <a:r>
              <a:rPr lang="en">
                <a:solidFill>
                  <a:srgbClr val="FFFFFF"/>
                </a:solidFill>
                <a:latin typeface="Oswald"/>
                <a:ea typeface="Oswald"/>
                <a:cs typeface="Oswald"/>
                <a:sym typeface="Oswald"/>
              </a:rPr>
              <a:t>Public </a:t>
            </a:r>
          </a:p>
          <a:p>
            <a:pPr lvl="0" algn="ctr" rtl="0">
              <a:spcBef>
                <a:spcPts val="0"/>
              </a:spcBef>
              <a:buNone/>
            </a:pPr>
            <a:r>
              <a:rPr lang="en">
                <a:solidFill>
                  <a:srgbClr val="FFFFFF"/>
                </a:solidFill>
                <a:latin typeface="Oswald"/>
                <a:ea typeface="Oswald"/>
                <a:cs typeface="Oswald"/>
                <a:sym typeface="Oswald"/>
              </a:rPr>
              <a:t>IDs</a:t>
            </a:r>
          </a:p>
        </p:txBody>
      </p:sp>
      <p:sp>
        <p:nvSpPr>
          <p:cNvPr id="86" name="Shape 86"/>
          <p:cNvSpPr txBox="1"/>
          <p:nvPr/>
        </p:nvSpPr>
        <p:spPr>
          <a:xfrm>
            <a:off x="2758250" y="998300"/>
            <a:ext cx="1159500" cy="701400"/>
          </a:xfrm>
          <a:prstGeom prst="rect">
            <a:avLst/>
          </a:prstGeom>
          <a:noFill/>
          <a:ln>
            <a:noFill/>
          </a:ln>
        </p:spPr>
        <p:txBody>
          <a:bodyPr lIns="91425" tIns="91425" rIns="91425" bIns="91425" anchor="t" anchorCtr="0">
            <a:noAutofit/>
          </a:bodyPr>
          <a:lstStyle/>
          <a:p>
            <a:pPr lvl="0" algn="ctr" rtl="0">
              <a:spcBef>
                <a:spcPts val="0"/>
              </a:spcBef>
              <a:buNone/>
            </a:pPr>
            <a:r>
              <a:rPr lang="en" sz="1200">
                <a:solidFill>
                  <a:srgbClr val="FFFFFF"/>
                </a:solidFill>
              </a:rPr>
              <a:t>User</a:t>
            </a:r>
          </a:p>
          <a:p>
            <a:pPr lvl="0" algn="ctr" rtl="0">
              <a:spcBef>
                <a:spcPts val="0"/>
              </a:spcBef>
              <a:buNone/>
            </a:pPr>
            <a:r>
              <a:rPr lang="en" sz="1200">
                <a:solidFill>
                  <a:srgbClr val="FFFFFF"/>
                </a:solidFill>
              </a:rPr>
              <a:t>API</a:t>
            </a:r>
          </a:p>
        </p:txBody>
      </p:sp>
      <p:sp>
        <p:nvSpPr>
          <p:cNvPr id="87" name="Shape 87"/>
          <p:cNvSpPr txBox="1"/>
          <p:nvPr/>
        </p:nvSpPr>
        <p:spPr>
          <a:xfrm>
            <a:off x="4483723" y="857625"/>
            <a:ext cx="1328400" cy="882900"/>
          </a:xfrm>
          <a:prstGeom prst="rect">
            <a:avLst/>
          </a:prstGeom>
          <a:noFill/>
          <a:ln>
            <a:noFill/>
          </a:ln>
        </p:spPr>
        <p:txBody>
          <a:bodyPr lIns="91425" tIns="91425" rIns="91425" bIns="91425" anchor="t" anchorCtr="0">
            <a:noAutofit/>
          </a:bodyPr>
          <a:lstStyle/>
          <a:p>
            <a:pPr lvl="0" rtl="0">
              <a:spcBef>
                <a:spcPts val="0"/>
              </a:spcBef>
              <a:buNone/>
            </a:pPr>
            <a:r>
              <a:rPr lang="en" sz="1200">
                <a:solidFill>
                  <a:srgbClr val="434343"/>
                </a:solidFill>
              </a:rPr>
              <a:t>{ user: </a:t>
            </a:r>
          </a:p>
          <a:p>
            <a:pPr lvl="0" rtl="0">
              <a:spcBef>
                <a:spcPts val="0"/>
              </a:spcBef>
              <a:buNone/>
            </a:pPr>
            <a:r>
              <a:rPr lang="en" sz="1200">
                <a:solidFill>
                  <a:srgbClr val="434343"/>
                </a:solidFill>
              </a:rPr>
              <a:t>[ { game : </a:t>
            </a:r>
          </a:p>
          <a:p>
            <a:pPr lvl="0" rtl="0">
              <a:spcBef>
                <a:spcPts val="0"/>
              </a:spcBef>
              <a:buNone/>
            </a:pPr>
            <a:r>
              <a:rPr lang="en" sz="1200">
                <a:solidFill>
                  <a:srgbClr val="434343"/>
                </a:solidFill>
              </a:rPr>
              <a:t>    playtime : </a:t>
            </a:r>
          </a:p>
          <a:p>
            <a:pPr lvl="0" rtl="0">
              <a:spcBef>
                <a:spcPts val="0"/>
              </a:spcBef>
              <a:buNone/>
            </a:pPr>
            <a:r>
              <a:rPr lang="en" sz="1200">
                <a:solidFill>
                  <a:srgbClr val="434343"/>
                </a:solidFill>
              </a:rPr>
              <a:t>...</a:t>
            </a:r>
          </a:p>
          <a:p>
            <a:pPr lvl="0" rtl="0">
              <a:spcBef>
                <a:spcPts val="0"/>
              </a:spcBef>
              <a:buNone/>
            </a:pPr>
            <a:r>
              <a:rPr lang="en" sz="1200">
                <a:solidFill>
                  <a:srgbClr val="434343"/>
                </a:solidFill>
              </a:rPr>
              <a:t>   </a:t>
            </a:r>
          </a:p>
          <a:p>
            <a:pPr lvl="0" rtl="0">
              <a:spcBef>
                <a:spcPts val="0"/>
              </a:spcBef>
              <a:buNone/>
            </a:pPr>
            <a:endParaRPr sz="1200">
              <a:solidFill>
                <a:srgbClr val="434343"/>
              </a:solidFill>
            </a:endParaRPr>
          </a:p>
        </p:txBody>
      </p:sp>
      <p:sp>
        <p:nvSpPr>
          <p:cNvPr id="88" name="Shape 88"/>
          <p:cNvSpPr/>
          <p:nvPr/>
        </p:nvSpPr>
        <p:spPr>
          <a:xfrm>
            <a:off x="3785725" y="3556025"/>
            <a:ext cx="683100" cy="588000"/>
          </a:xfrm>
          <a:prstGeom prst="verticalScroll">
            <a:avLst>
              <a:gd name="adj" fmla="val 12500"/>
            </a:avLst>
          </a:prstGeom>
          <a:solidFill>
            <a:srgbClr val="666666"/>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9" name="Shape 89"/>
          <p:cNvSpPr/>
          <p:nvPr/>
        </p:nvSpPr>
        <p:spPr>
          <a:xfrm>
            <a:off x="5697550" y="3967037"/>
            <a:ext cx="683100" cy="795600"/>
          </a:xfrm>
          <a:prstGeom prst="can">
            <a:avLst>
              <a:gd name="adj" fmla="val 25000"/>
            </a:avLst>
          </a:prstGeom>
          <a:solidFill>
            <a:srgbClr val="666666"/>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0" name="Shape 90"/>
          <p:cNvSpPr/>
          <p:nvPr/>
        </p:nvSpPr>
        <p:spPr>
          <a:xfrm>
            <a:off x="5639050" y="2778762"/>
            <a:ext cx="800100" cy="992100"/>
          </a:xfrm>
          <a:prstGeom prst="foldedCorner">
            <a:avLst>
              <a:gd name="adj" fmla="val 16667"/>
            </a:avLst>
          </a:prstGeom>
          <a:solidFill>
            <a:srgbClr val="666666"/>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1" name="Shape 91"/>
          <p:cNvSpPr/>
          <p:nvPr/>
        </p:nvSpPr>
        <p:spPr>
          <a:xfrm>
            <a:off x="7699625" y="3354025"/>
            <a:ext cx="1067255" cy="991980"/>
          </a:xfrm>
          <a:prstGeom prst="flowChartMultidocument">
            <a:avLst/>
          </a:prstGeom>
          <a:solidFill>
            <a:schemeClr val="accen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2" name="Shape 92"/>
          <p:cNvSpPr txBox="1"/>
          <p:nvPr/>
        </p:nvSpPr>
        <p:spPr>
          <a:xfrm>
            <a:off x="3642695" y="3556037"/>
            <a:ext cx="959100" cy="882900"/>
          </a:xfrm>
          <a:prstGeom prst="rect">
            <a:avLst/>
          </a:prstGeom>
          <a:noFill/>
          <a:ln>
            <a:noFill/>
          </a:ln>
        </p:spPr>
        <p:txBody>
          <a:bodyPr lIns="91425" tIns="91425" rIns="91425" bIns="91425" anchor="t" anchorCtr="0">
            <a:noAutofit/>
          </a:bodyPr>
          <a:lstStyle/>
          <a:p>
            <a:pPr lvl="0" algn="ctr" rtl="0">
              <a:spcBef>
                <a:spcPts val="0"/>
              </a:spcBef>
              <a:buNone/>
            </a:pPr>
            <a:r>
              <a:rPr lang="en">
                <a:solidFill>
                  <a:srgbClr val="FFFFFF"/>
                </a:solidFill>
                <a:latin typeface="Oswald"/>
                <a:ea typeface="Oswald"/>
                <a:cs typeface="Oswald"/>
                <a:sym typeface="Oswald"/>
              </a:rPr>
              <a:t>App </a:t>
            </a:r>
          </a:p>
          <a:p>
            <a:pPr lvl="0" algn="ctr" rtl="0">
              <a:spcBef>
                <a:spcPts val="0"/>
              </a:spcBef>
              <a:buNone/>
            </a:pPr>
            <a:r>
              <a:rPr lang="en">
                <a:solidFill>
                  <a:srgbClr val="FFFFFF"/>
                </a:solidFill>
                <a:latin typeface="Oswald"/>
                <a:ea typeface="Oswald"/>
                <a:cs typeface="Oswald"/>
                <a:sym typeface="Oswald"/>
              </a:rPr>
              <a:t>IDs</a:t>
            </a:r>
          </a:p>
        </p:txBody>
      </p:sp>
      <p:sp>
        <p:nvSpPr>
          <p:cNvPr id="93" name="Shape 93"/>
          <p:cNvSpPr/>
          <p:nvPr/>
        </p:nvSpPr>
        <p:spPr>
          <a:xfrm>
            <a:off x="4492650" y="3784337"/>
            <a:ext cx="1067100" cy="131400"/>
          </a:xfrm>
          <a:prstGeom prst="rightArrow">
            <a:avLst>
              <a:gd name="adj1" fmla="val 50000"/>
              <a:gd name="adj2" fmla="val 50000"/>
            </a:avLst>
          </a:prstGeom>
          <a:solidFill>
            <a:schemeClr val="accent4"/>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4" name="Shape 94"/>
          <p:cNvSpPr/>
          <p:nvPr/>
        </p:nvSpPr>
        <p:spPr>
          <a:xfrm>
            <a:off x="6534125" y="3784337"/>
            <a:ext cx="1067100" cy="131400"/>
          </a:xfrm>
          <a:prstGeom prst="rightArrow">
            <a:avLst>
              <a:gd name="adj1" fmla="val 50000"/>
              <a:gd name="adj2" fmla="val 50000"/>
            </a:avLst>
          </a:prstGeom>
          <a:solidFill>
            <a:schemeClr val="accent4"/>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5" name="Shape 95"/>
          <p:cNvSpPr txBox="1"/>
          <p:nvPr/>
        </p:nvSpPr>
        <p:spPr>
          <a:xfrm>
            <a:off x="7648800" y="3490348"/>
            <a:ext cx="1328400" cy="882900"/>
          </a:xfrm>
          <a:prstGeom prst="rect">
            <a:avLst/>
          </a:prstGeom>
          <a:noFill/>
          <a:ln>
            <a:noFill/>
          </a:ln>
        </p:spPr>
        <p:txBody>
          <a:bodyPr lIns="91425" tIns="91425" rIns="91425" bIns="91425" anchor="t" anchorCtr="0">
            <a:noAutofit/>
          </a:bodyPr>
          <a:lstStyle/>
          <a:p>
            <a:pPr lvl="0" rtl="0">
              <a:spcBef>
                <a:spcPts val="0"/>
              </a:spcBef>
              <a:buNone/>
            </a:pPr>
            <a:r>
              <a:rPr lang="en" sz="1200">
                <a:solidFill>
                  <a:srgbClr val="434343"/>
                </a:solidFill>
              </a:rPr>
              <a:t>[ { app: </a:t>
            </a:r>
          </a:p>
          <a:p>
            <a:pPr lvl="0" rtl="0">
              <a:spcBef>
                <a:spcPts val="0"/>
              </a:spcBef>
              <a:buNone/>
            </a:pPr>
            <a:r>
              <a:rPr lang="en" sz="1200">
                <a:solidFill>
                  <a:srgbClr val="434343"/>
                </a:solidFill>
              </a:rPr>
              <a:t>   { schema :  </a:t>
            </a:r>
          </a:p>
          <a:p>
            <a:pPr lvl="0" rtl="0">
              <a:spcBef>
                <a:spcPts val="0"/>
              </a:spcBef>
              <a:buNone/>
            </a:pPr>
            <a:r>
              <a:rPr lang="en" sz="1200">
                <a:solidFill>
                  <a:srgbClr val="434343"/>
                </a:solidFill>
              </a:rPr>
              <a:t>...</a:t>
            </a:r>
          </a:p>
          <a:p>
            <a:pPr lvl="0" rtl="0">
              <a:spcBef>
                <a:spcPts val="0"/>
              </a:spcBef>
              <a:buNone/>
            </a:pPr>
            <a:r>
              <a:rPr lang="en" sz="1200">
                <a:solidFill>
                  <a:srgbClr val="434343"/>
                </a:solidFill>
              </a:rPr>
              <a:t>   </a:t>
            </a:r>
          </a:p>
          <a:p>
            <a:pPr lvl="0" rtl="0">
              <a:spcBef>
                <a:spcPts val="0"/>
              </a:spcBef>
              <a:buNone/>
            </a:pPr>
            <a:endParaRPr sz="1200">
              <a:solidFill>
                <a:srgbClr val="434343"/>
              </a:solidFill>
            </a:endParaRPr>
          </a:p>
        </p:txBody>
      </p:sp>
      <p:sp>
        <p:nvSpPr>
          <p:cNvPr id="96" name="Shape 96"/>
          <p:cNvSpPr txBox="1"/>
          <p:nvPr/>
        </p:nvSpPr>
        <p:spPr>
          <a:xfrm>
            <a:off x="5452798" y="2994774"/>
            <a:ext cx="1159500" cy="882900"/>
          </a:xfrm>
          <a:prstGeom prst="rect">
            <a:avLst/>
          </a:prstGeom>
          <a:noFill/>
          <a:ln>
            <a:noFill/>
          </a:ln>
        </p:spPr>
        <p:txBody>
          <a:bodyPr lIns="91425" tIns="91425" rIns="91425" bIns="91425" anchor="t" anchorCtr="0">
            <a:noAutofit/>
          </a:bodyPr>
          <a:lstStyle/>
          <a:p>
            <a:pPr lvl="0" algn="ctr" rtl="0">
              <a:spcBef>
                <a:spcPts val="0"/>
              </a:spcBef>
              <a:buNone/>
            </a:pPr>
            <a:r>
              <a:rPr lang="en" sz="1200">
                <a:solidFill>
                  <a:srgbClr val="FFFFFF"/>
                </a:solidFill>
              </a:rPr>
              <a:t>Storefront</a:t>
            </a:r>
          </a:p>
          <a:p>
            <a:pPr lvl="0" algn="ctr" rtl="0">
              <a:spcBef>
                <a:spcPts val="0"/>
              </a:spcBef>
              <a:buNone/>
            </a:pPr>
            <a:r>
              <a:rPr lang="en" sz="1200">
                <a:solidFill>
                  <a:srgbClr val="FFFFFF"/>
                </a:solidFill>
              </a:rPr>
              <a:t>Website</a:t>
            </a:r>
          </a:p>
        </p:txBody>
      </p:sp>
      <p:sp>
        <p:nvSpPr>
          <p:cNvPr id="97" name="Shape 97"/>
          <p:cNvSpPr txBox="1"/>
          <p:nvPr/>
        </p:nvSpPr>
        <p:spPr>
          <a:xfrm>
            <a:off x="5452775" y="4141388"/>
            <a:ext cx="1159500" cy="701400"/>
          </a:xfrm>
          <a:prstGeom prst="rect">
            <a:avLst/>
          </a:prstGeom>
          <a:noFill/>
          <a:ln>
            <a:noFill/>
          </a:ln>
        </p:spPr>
        <p:txBody>
          <a:bodyPr lIns="91425" tIns="91425" rIns="91425" bIns="91425" anchor="t" anchorCtr="0">
            <a:noAutofit/>
          </a:bodyPr>
          <a:lstStyle/>
          <a:p>
            <a:pPr lvl="0" algn="ctr" rtl="0">
              <a:spcBef>
                <a:spcPts val="0"/>
              </a:spcBef>
              <a:buNone/>
            </a:pPr>
            <a:r>
              <a:rPr lang="en" sz="1200">
                <a:solidFill>
                  <a:srgbClr val="FFFFFF"/>
                </a:solidFill>
              </a:rPr>
              <a:t>Game</a:t>
            </a:r>
          </a:p>
          <a:p>
            <a:pPr lvl="0" algn="ctr" rtl="0">
              <a:spcBef>
                <a:spcPts val="0"/>
              </a:spcBef>
              <a:buNone/>
            </a:pPr>
            <a:r>
              <a:rPr lang="en" sz="1200">
                <a:solidFill>
                  <a:srgbClr val="FFFFFF"/>
                </a:solidFill>
              </a:rPr>
              <a:t>API</a:t>
            </a:r>
          </a:p>
        </p:txBody>
      </p:sp>
      <p:sp>
        <p:nvSpPr>
          <p:cNvPr id="98" name="Shape 98"/>
          <p:cNvSpPr txBox="1"/>
          <p:nvPr/>
        </p:nvSpPr>
        <p:spPr>
          <a:xfrm>
            <a:off x="175725" y="123177"/>
            <a:ext cx="6093600" cy="701400"/>
          </a:xfrm>
          <a:prstGeom prst="rect">
            <a:avLst/>
          </a:prstGeom>
          <a:noFill/>
          <a:ln>
            <a:noFill/>
          </a:ln>
        </p:spPr>
        <p:txBody>
          <a:bodyPr lIns="91425" tIns="91425" rIns="91425" bIns="91425" anchor="t" anchorCtr="0">
            <a:noAutofit/>
          </a:bodyPr>
          <a:lstStyle/>
          <a:p>
            <a:pPr lvl="0" rtl="0">
              <a:spcBef>
                <a:spcPts val="0"/>
              </a:spcBef>
              <a:buNone/>
            </a:pPr>
            <a:r>
              <a:rPr lang="en" sz="2400">
                <a:solidFill>
                  <a:schemeClr val="accent4"/>
                </a:solidFill>
                <a:latin typeface="Oswald"/>
                <a:ea typeface="Oswald"/>
                <a:cs typeface="Oswald"/>
                <a:sym typeface="Oswald"/>
              </a:rPr>
              <a:t>Users</a:t>
            </a:r>
          </a:p>
          <a:p>
            <a:pPr lvl="0" algn="r" rtl="0">
              <a:spcBef>
                <a:spcPts val="0"/>
              </a:spcBef>
              <a:buNone/>
            </a:pPr>
            <a:endParaRPr sz="1800">
              <a:solidFill>
                <a:schemeClr val="lt2"/>
              </a:solidFill>
              <a:latin typeface="Average"/>
              <a:ea typeface="Average"/>
              <a:cs typeface="Average"/>
              <a:sym typeface="Average"/>
            </a:endParaRPr>
          </a:p>
        </p:txBody>
      </p:sp>
      <p:sp>
        <p:nvSpPr>
          <p:cNvPr id="99" name="Shape 99"/>
          <p:cNvSpPr txBox="1"/>
          <p:nvPr/>
        </p:nvSpPr>
        <p:spPr>
          <a:xfrm>
            <a:off x="3641825" y="118149"/>
            <a:ext cx="6093600" cy="3933900"/>
          </a:xfrm>
          <a:prstGeom prst="rect">
            <a:avLst/>
          </a:prstGeom>
          <a:noFill/>
          <a:ln>
            <a:noFill/>
          </a:ln>
        </p:spPr>
        <p:txBody>
          <a:bodyPr lIns="91425" tIns="91425" rIns="91425" bIns="91425" anchor="t" anchorCtr="0">
            <a:noAutofit/>
          </a:bodyPr>
          <a:lstStyle/>
          <a:p>
            <a:pPr lvl="0" rtl="0">
              <a:spcBef>
                <a:spcPts val="0"/>
              </a:spcBef>
              <a:buNone/>
            </a:pPr>
            <a:endParaRPr sz="2400">
              <a:solidFill>
                <a:schemeClr val="accent4"/>
              </a:solidFill>
              <a:latin typeface="Oswald"/>
              <a:ea typeface="Oswald"/>
              <a:cs typeface="Oswald"/>
              <a:sym typeface="Oswald"/>
            </a:endParaRPr>
          </a:p>
          <a:p>
            <a:pPr lvl="0" rtl="0">
              <a:spcBef>
                <a:spcPts val="0"/>
              </a:spcBef>
              <a:buNone/>
            </a:pPr>
            <a:endParaRPr sz="1800">
              <a:solidFill>
                <a:srgbClr val="FFFFFF"/>
              </a:solidFill>
            </a:endParaRPr>
          </a:p>
          <a:p>
            <a:pPr lvl="0" rtl="0">
              <a:spcBef>
                <a:spcPts val="0"/>
              </a:spcBef>
              <a:buNone/>
            </a:pPr>
            <a:endParaRPr sz="2400">
              <a:solidFill>
                <a:schemeClr val="lt2"/>
              </a:solidFill>
              <a:latin typeface="Oswald"/>
              <a:ea typeface="Oswald"/>
              <a:cs typeface="Oswald"/>
              <a:sym typeface="Oswald"/>
            </a:endParaRPr>
          </a:p>
          <a:p>
            <a:pPr lvl="0" rtl="0">
              <a:spcBef>
                <a:spcPts val="0"/>
              </a:spcBef>
              <a:buNone/>
            </a:pPr>
            <a:endParaRPr sz="2400">
              <a:solidFill>
                <a:schemeClr val="lt2"/>
              </a:solidFill>
              <a:latin typeface="Oswald"/>
              <a:ea typeface="Oswald"/>
              <a:cs typeface="Oswald"/>
              <a:sym typeface="Oswald"/>
            </a:endParaRPr>
          </a:p>
          <a:p>
            <a:pPr lvl="0" rtl="0">
              <a:spcBef>
                <a:spcPts val="0"/>
              </a:spcBef>
              <a:buNone/>
            </a:pPr>
            <a:endParaRPr sz="2400">
              <a:solidFill>
                <a:schemeClr val="lt2"/>
              </a:solidFill>
              <a:latin typeface="Oswald"/>
              <a:ea typeface="Oswald"/>
              <a:cs typeface="Oswald"/>
              <a:sym typeface="Oswald"/>
            </a:endParaRPr>
          </a:p>
          <a:p>
            <a:pPr lvl="0" rtl="0">
              <a:spcBef>
                <a:spcPts val="0"/>
              </a:spcBef>
              <a:buNone/>
            </a:pPr>
            <a:endParaRPr sz="2400">
              <a:solidFill>
                <a:schemeClr val="lt2"/>
              </a:solidFill>
              <a:latin typeface="Oswald"/>
              <a:ea typeface="Oswald"/>
              <a:cs typeface="Oswald"/>
              <a:sym typeface="Oswald"/>
            </a:endParaRPr>
          </a:p>
          <a:p>
            <a:pPr lvl="0" rtl="0">
              <a:spcBef>
                <a:spcPts val="0"/>
              </a:spcBef>
              <a:buNone/>
            </a:pPr>
            <a:r>
              <a:rPr lang="en" sz="2400">
                <a:solidFill>
                  <a:schemeClr val="accent4"/>
                </a:solidFill>
                <a:latin typeface="Oswald"/>
                <a:ea typeface="Oswald"/>
                <a:cs typeface="Oswald"/>
                <a:sym typeface="Oswald"/>
              </a:rPr>
              <a:t>Games</a:t>
            </a:r>
          </a:p>
          <a:p>
            <a:pPr lvl="0">
              <a:spcBef>
                <a:spcPts val="0"/>
              </a:spcBef>
              <a:buNone/>
            </a:pPr>
            <a:endParaRPr sz="1800">
              <a:solidFill>
                <a:schemeClr val="lt2"/>
              </a:solidFill>
              <a:latin typeface="Average"/>
              <a:ea typeface="Average"/>
              <a:cs typeface="Average"/>
              <a:sym typeface="Average"/>
            </a:endParaRPr>
          </a:p>
        </p:txBody>
      </p:sp>
    </p:spTree>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490250" y="450150"/>
            <a:ext cx="6367800" cy="4090800"/>
          </a:xfrm>
          <a:prstGeom prst="rect">
            <a:avLst/>
          </a:prstGeom>
        </p:spPr>
        <p:txBody>
          <a:bodyPr lIns="91425" tIns="91425" rIns="91425" bIns="91425" anchor="ctr" anchorCtr="0">
            <a:noAutofit/>
          </a:bodyPr>
          <a:lstStyle/>
          <a:p>
            <a:pPr lvl="0">
              <a:spcBef>
                <a:spcPts val="0"/>
              </a:spcBef>
              <a:buNone/>
            </a:pPr>
            <a:r>
              <a:rPr lang="en">
                <a:latin typeface="Oswald"/>
                <a:ea typeface="Oswald"/>
                <a:cs typeface="Oswald"/>
                <a:sym typeface="Oswald"/>
              </a:rPr>
              <a:t>MILLIONS OF USERS.</a:t>
            </a:r>
            <a:br>
              <a:rPr lang="en">
                <a:latin typeface="Oswald"/>
                <a:ea typeface="Oswald"/>
                <a:cs typeface="Oswald"/>
                <a:sym typeface="Oswald"/>
              </a:rPr>
            </a:br>
            <a:r>
              <a:rPr lang="en">
                <a:latin typeface="Oswald"/>
                <a:ea typeface="Oswald"/>
                <a:cs typeface="Oswald"/>
                <a:sym typeface="Oswald"/>
              </a:rPr>
              <a:t>THOUSANDS OF GAMES. </a:t>
            </a:r>
            <a:br>
              <a:rPr lang="en">
                <a:latin typeface="Oswald"/>
                <a:ea typeface="Oswald"/>
                <a:cs typeface="Oswald"/>
                <a:sym typeface="Oswald"/>
              </a:rPr>
            </a:br>
            <a:r>
              <a:rPr lang="en">
                <a:latin typeface="Oswald"/>
                <a:ea typeface="Oswald"/>
                <a:cs typeface="Oswald"/>
                <a:sym typeface="Oswald"/>
              </a:rPr>
              <a:t>4 ALGORITHMS.</a:t>
            </a:r>
          </a:p>
        </p:txBody>
      </p:sp>
    </p:spTree>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265500" y="2153850"/>
            <a:ext cx="4045199" cy="835800"/>
          </a:xfrm>
          <a:prstGeom prst="rect">
            <a:avLst/>
          </a:prstGeom>
        </p:spPr>
        <p:txBody>
          <a:bodyPr lIns="91425" tIns="91425" rIns="91425" bIns="91425" anchor="b" anchorCtr="0">
            <a:noAutofit/>
          </a:bodyPr>
          <a:lstStyle/>
          <a:p>
            <a:pPr lvl="0" rtl="0">
              <a:spcBef>
                <a:spcPts val="0"/>
              </a:spcBef>
              <a:buNone/>
            </a:pPr>
            <a:r>
              <a:rPr lang="en">
                <a:latin typeface="Oswald"/>
                <a:ea typeface="Oswald"/>
                <a:cs typeface="Oswald"/>
                <a:sym typeface="Oswald"/>
              </a:rPr>
              <a:t>KModes</a:t>
            </a:r>
          </a:p>
        </p:txBody>
      </p:sp>
      <p:pic>
        <p:nvPicPr>
          <p:cNvPr id="110" name="Shape 110"/>
          <p:cNvPicPr preferRelativeResize="0"/>
          <p:nvPr/>
        </p:nvPicPr>
        <p:blipFill rotWithShape="1">
          <a:blip r:embed="rId3">
            <a:alphaModFix/>
          </a:blip>
          <a:srcRect l="29250" r="20834"/>
          <a:stretch/>
        </p:blipFill>
        <p:spPr>
          <a:xfrm>
            <a:off x="4579824" y="2850"/>
            <a:ext cx="4564174" cy="5137800"/>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83083" y="106998"/>
            <a:ext cx="8520599" cy="572699"/>
          </a:xfrm>
          <a:prstGeom prst="rect">
            <a:avLst/>
          </a:prstGeom>
        </p:spPr>
        <p:txBody>
          <a:bodyPr lIns="91425" tIns="91425" rIns="91425" bIns="91425" anchor="t" anchorCtr="0">
            <a:noAutofit/>
          </a:bodyPr>
          <a:lstStyle/>
          <a:p>
            <a:pPr lvl="0" rtl="0">
              <a:spcBef>
                <a:spcPts val="0"/>
              </a:spcBef>
              <a:buNone/>
            </a:pPr>
            <a:r>
              <a:rPr lang="en" dirty="0">
                <a:latin typeface="Oswald"/>
                <a:ea typeface="Oswald"/>
                <a:cs typeface="Oswald"/>
                <a:sym typeface="Oswald"/>
              </a:rPr>
              <a:t>Clustering Game Profiles </a:t>
            </a:r>
          </a:p>
        </p:txBody>
      </p:sp>
      <p:sp>
        <p:nvSpPr>
          <p:cNvPr id="2" name="Oval 1"/>
          <p:cNvSpPr/>
          <p:nvPr/>
        </p:nvSpPr>
        <p:spPr>
          <a:xfrm>
            <a:off x="268102" y="969570"/>
            <a:ext cx="2494815" cy="2336915"/>
          </a:xfrm>
          <a:prstGeom prst="ellipse">
            <a:avLst/>
          </a:prstGeom>
          <a:solidFill>
            <a:srgbClr val="FFC000"/>
          </a:solidFill>
          <a:ln>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TextBox 2"/>
          <p:cNvSpPr txBox="1"/>
          <p:nvPr/>
        </p:nvSpPr>
        <p:spPr>
          <a:xfrm>
            <a:off x="740361" y="1542776"/>
            <a:ext cx="1550296" cy="1248014"/>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2400" dirty="0">
                <a:solidFill>
                  <a:schemeClr val="bg1"/>
                </a:solidFill>
                <a:latin typeface="Oswald" panose="020B0604020202020204" charset="0"/>
              </a:rPr>
              <a:t>Action</a:t>
            </a:r>
          </a:p>
          <a:p>
            <a:pPr algn="ctr"/>
            <a:r>
              <a:rPr lang="en-US" sz="2400" dirty="0">
                <a:solidFill>
                  <a:schemeClr val="bg1"/>
                </a:solidFill>
                <a:latin typeface="Oswald" panose="020B0604020202020204" charset="0"/>
              </a:rPr>
              <a:t>Racing</a:t>
            </a:r>
          </a:p>
          <a:p>
            <a:pPr algn="ctr"/>
            <a:r>
              <a:rPr lang="en-US" sz="2400" dirty="0">
                <a:solidFill>
                  <a:schemeClr val="bg1"/>
                </a:solidFill>
                <a:latin typeface="Oswald" panose="020B0604020202020204" charset="0"/>
              </a:rPr>
              <a:t>Adventure</a:t>
            </a:r>
          </a:p>
        </p:txBody>
      </p:sp>
      <p:sp>
        <p:nvSpPr>
          <p:cNvPr id="5" name="TextBox 4"/>
          <p:cNvSpPr txBox="1"/>
          <p:nvPr/>
        </p:nvSpPr>
        <p:spPr>
          <a:xfrm>
            <a:off x="1233779" y="2673386"/>
            <a:ext cx="783746" cy="307777"/>
          </a:xfrm>
          <a:prstGeom prst="rect">
            <a:avLst/>
          </a:prstGeom>
          <a:noFill/>
        </p:spPr>
        <p:txBody>
          <a:bodyPr wrap="square" rtlCol="0">
            <a:spAutoFit/>
          </a:bodyPr>
          <a:lstStyle/>
          <a:p>
            <a:r>
              <a:rPr lang="en-US" dirty="0" smtClean="0">
                <a:solidFill>
                  <a:schemeClr val="bg2">
                    <a:lumMod val="90000"/>
                    <a:lumOff val="10000"/>
                  </a:schemeClr>
                </a:solidFill>
              </a:rPr>
              <a:t>1126</a:t>
            </a:r>
            <a:endParaRPr lang="en-US" dirty="0">
              <a:solidFill>
                <a:schemeClr val="bg2">
                  <a:lumMod val="90000"/>
                  <a:lumOff val="10000"/>
                </a:schemeClr>
              </a:solidFill>
            </a:endParaRPr>
          </a:p>
        </p:txBody>
      </p:sp>
      <p:sp>
        <p:nvSpPr>
          <p:cNvPr id="7" name="Oval 6"/>
          <p:cNvSpPr/>
          <p:nvPr/>
        </p:nvSpPr>
        <p:spPr>
          <a:xfrm>
            <a:off x="4933102" y="546591"/>
            <a:ext cx="1798319" cy="1723683"/>
          </a:xfrm>
          <a:prstGeom prst="ellipse">
            <a:avLst/>
          </a:prstGeom>
          <a:solidFill>
            <a:srgbClr val="FFC000"/>
          </a:solidFill>
          <a:ln>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TextBox 2"/>
          <p:cNvSpPr txBox="1"/>
          <p:nvPr/>
        </p:nvSpPr>
        <p:spPr>
          <a:xfrm>
            <a:off x="5237903" y="938315"/>
            <a:ext cx="1188720" cy="940237"/>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800" dirty="0" smtClean="0">
                <a:solidFill>
                  <a:schemeClr val="bg1"/>
                </a:solidFill>
                <a:latin typeface="Oswald" panose="020B0604020202020204" charset="0"/>
              </a:rPr>
              <a:t>Action</a:t>
            </a:r>
          </a:p>
          <a:p>
            <a:pPr algn="ctr"/>
            <a:r>
              <a:rPr lang="en-US" sz="1800" dirty="0" smtClean="0">
                <a:solidFill>
                  <a:schemeClr val="bg1"/>
                </a:solidFill>
                <a:latin typeface="Oswald" panose="020B0604020202020204" charset="0"/>
              </a:rPr>
              <a:t>F2P</a:t>
            </a:r>
          </a:p>
          <a:p>
            <a:pPr algn="ctr"/>
            <a:r>
              <a:rPr lang="en-US" sz="1800" dirty="0" smtClean="0">
                <a:solidFill>
                  <a:schemeClr val="bg1"/>
                </a:solidFill>
                <a:latin typeface="Oswald" panose="020B0604020202020204" charset="0"/>
              </a:rPr>
              <a:t>RPG</a:t>
            </a:r>
            <a:endParaRPr lang="en-US" sz="1800" dirty="0">
              <a:solidFill>
                <a:schemeClr val="bg1"/>
              </a:solidFill>
              <a:latin typeface="Oswald" panose="020B0604020202020204" charset="0"/>
            </a:endParaRPr>
          </a:p>
        </p:txBody>
      </p:sp>
      <p:sp>
        <p:nvSpPr>
          <p:cNvPr id="9" name="TextBox 8"/>
          <p:cNvSpPr txBox="1"/>
          <p:nvPr/>
        </p:nvSpPr>
        <p:spPr>
          <a:xfrm>
            <a:off x="5541155" y="1780289"/>
            <a:ext cx="582211" cy="307777"/>
          </a:xfrm>
          <a:prstGeom prst="rect">
            <a:avLst/>
          </a:prstGeom>
          <a:noFill/>
        </p:spPr>
        <p:txBody>
          <a:bodyPr wrap="none" rtlCol="0">
            <a:spAutoFit/>
          </a:bodyPr>
          <a:lstStyle/>
          <a:p>
            <a:r>
              <a:rPr lang="en-US" dirty="0" smtClean="0">
                <a:solidFill>
                  <a:schemeClr val="bg2">
                    <a:lumMod val="90000"/>
                    <a:lumOff val="10000"/>
                  </a:schemeClr>
                </a:solidFill>
              </a:rPr>
              <a:t>1080</a:t>
            </a:r>
            <a:endParaRPr lang="en-US" dirty="0">
              <a:solidFill>
                <a:schemeClr val="bg2">
                  <a:lumMod val="90000"/>
                  <a:lumOff val="10000"/>
                </a:schemeClr>
              </a:solidFill>
            </a:endParaRPr>
          </a:p>
        </p:txBody>
      </p:sp>
      <p:sp>
        <p:nvSpPr>
          <p:cNvPr id="10" name="Oval 9"/>
          <p:cNvSpPr/>
          <p:nvPr/>
        </p:nvSpPr>
        <p:spPr>
          <a:xfrm>
            <a:off x="7073050" y="1479359"/>
            <a:ext cx="1689917" cy="1599364"/>
          </a:xfrm>
          <a:prstGeom prst="ellipse">
            <a:avLst/>
          </a:prstGeom>
          <a:solidFill>
            <a:srgbClr val="FFC000"/>
          </a:solidFill>
          <a:ln>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TextBox 2"/>
          <p:cNvSpPr txBox="1"/>
          <p:nvPr/>
        </p:nvSpPr>
        <p:spPr>
          <a:xfrm>
            <a:off x="7323648" y="1808922"/>
            <a:ext cx="1188720" cy="940237"/>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800" dirty="0" smtClean="0">
                <a:solidFill>
                  <a:schemeClr val="bg1"/>
                </a:solidFill>
                <a:latin typeface="Oswald" panose="020B0604020202020204" charset="0"/>
              </a:rPr>
              <a:t>Strategy</a:t>
            </a:r>
          </a:p>
          <a:p>
            <a:pPr algn="ctr"/>
            <a:r>
              <a:rPr lang="en-US" sz="1800" dirty="0" smtClean="0">
                <a:solidFill>
                  <a:schemeClr val="bg1"/>
                </a:solidFill>
                <a:latin typeface="Oswald" panose="020B0604020202020204" charset="0"/>
              </a:rPr>
              <a:t>RPG</a:t>
            </a:r>
          </a:p>
          <a:p>
            <a:pPr algn="ctr"/>
            <a:r>
              <a:rPr lang="en-US" sz="1800" dirty="0" smtClean="0">
                <a:solidFill>
                  <a:schemeClr val="bg1"/>
                </a:solidFill>
                <a:latin typeface="Oswald" panose="020B0604020202020204" charset="0"/>
              </a:rPr>
              <a:t>Casual</a:t>
            </a:r>
            <a:endParaRPr lang="en-US" sz="1800" dirty="0">
              <a:solidFill>
                <a:schemeClr val="bg1"/>
              </a:solidFill>
              <a:latin typeface="Oswald" panose="020B0604020202020204" charset="0"/>
            </a:endParaRPr>
          </a:p>
        </p:txBody>
      </p:sp>
      <p:sp>
        <p:nvSpPr>
          <p:cNvPr id="12" name="TextBox 11"/>
          <p:cNvSpPr txBox="1"/>
          <p:nvPr/>
        </p:nvSpPr>
        <p:spPr>
          <a:xfrm>
            <a:off x="7626902" y="2643775"/>
            <a:ext cx="582211" cy="307777"/>
          </a:xfrm>
          <a:prstGeom prst="rect">
            <a:avLst/>
          </a:prstGeom>
          <a:noFill/>
        </p:spPr>
        <p:txBody>
          <a:bodyPr wrap="none" rtlCol="0">
            <a:spAutoFit/>
          </a:bodyPr>
          <a:lstStyle/>
          <a:p>
            <a:r>
              <a:rPr lang="en-US" dirty="0" smtClean="0">
                <a:solidFill>
                  <a:schemeClr val="bg2">
                    <a:lumMod val="90000"/>
                    <a:lumOff val="10000"/>
                  </a:schemeClr>
                </a:solidFill>
              </a:rPr>
              <a:t>1039</a:t>
            </a:r>
            <a:endParaRPr lang="en-US" dirty="0">
              <a:solidFill>
                <a:schemeClr val="bg2">
                  <a:lumMod val="90000"/>
                  <a:lumOff val="10000"/>
                </a:schemeClr>
              </a:solidFill>
            </a:endParaRPr>
          </a:p>
        </p:txBody>
      </p:sp>
      <p:sp>
        <p:nvSpPr>
          <p:cNvPr id="16" name="Oval 15"/>
          <p:cNvSpPr/>
          <p:nvPr/>
        </p:nvSpPr>
        <p:spPr>
          <a:xfrm>
            <a:off x="2635278" y="3051491"/>
            <a:ext cx="1901375" cy="1785498"/>
          </a:xfrm>
          <a:prstGeom prst="ellipse">
            <a:avLst/>
          </a:prstGeom>
          <a:solidFill>
            <a:srgbClr val="FFC000"/>
          </a:solidFill>
          <a:ln>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TextBox 2"/>
          <p:cNvSpPr txBox="1"/>
          <p:nvPr/>
        </p:nvSpPr>
        <p:spPr>
          <a:xfrm>
            <a:off x="2815191" y="3442198"/>
            <a:ext cx="1528192" cy="1049662"/>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2000" dirty="0" smtClean="0">
                <a:solidFill>
                  <a:schemeClr val="bg1"/>
                </a:solidFill>
                <a:latin typeface="Oswald" panose="020B0604020202020204" charset="0"/>
              </a:rPr>
              <a:t>Simulation</a:t>
            </a:r>
          </a:p>
          <a:p>
            <a:pPr algn="ctr"/>
            <a:r>
              <a:rPr lang="en-US" sz="2000" dirty="0" smtClean="0">
                <a:solidFill>
                  <a:schemeClr val="bg1"/>
                </a:solidFill>
                <a:latin typeface="Oswald" panose="020B0604020202020204" charset="0"/>
              </a:rPr>
              <a:t>Strategy</a:t>
            </a:r>
          </a:p>
          <a:p>
            <a:pPr algn="ctr"/>
            <a:r>
              <a:rPr lang="en-US" sz="2000" dirty="0" smtClean="0">
                <a:solidFill>
                  <a:schemeClr val="bg1"/>
                </a:solidFill>
                <a:latin typeface="Oswald" panose="020B0604020202020204" charset="0"/>
              </a:rPr>
              <a:t>Sports</a:t>
            </a:r>
            <a:endParaRPr lang="en-US" sz="2000" dirty="0">
              <a:solidFill>
                <a:schemeClr val="bg1"/>
              </a:solidFill>
              <a:latin typeface="Oswald" panose="020B0604020202020204" charset="0"/>
            </a:endParaRPr>
          </a:p>
        </p:txBody>
      </p:sp>
      <p:sp>
        <p:nvSpPr>
          <p:cNvPr id="18" name="TextBox 17"/>
          <p:cNvSpPr txBox="1"/>
          <p:nvPr/>
        </p:nvSpPr>
        <p:spPr>
          <a:xfrm>
            <a:off x="3321710" y="4408975"/>
            <a:ext cx="759584" cy="307777"/>
          </a:xfrm>
          <a:prstGeom prst="rect">
            <a:avLst/>
          </a:prstGeom>
          <a:noFill/>
        </p:spPr>
        <p:txBody>
          <a:bodyPr wrap="square" rtlCol="0">
            <a:spAutoFit/>
          </a:bodyPr>
          <a:lstStyle/>
          <a:p>
            <a:r>
              <a:rPr lang="en-US" dirty="0" smtClean="0">
                <a:solidFill>
                  <a:schemeClr val="bg2">
                    <a:lumMod val="90000"/>
                    <a:lumOff val="10000"/>
                  </a:schemeClr>
                </a:solidFill>
              </a:rPr>
              <a:t>1036</a:t>
            </a:r>
            <a:endParaRPr lang="en-US" dirty="0">
              <a:solidFill>
                <a:schemeClr val="bg2">
                  <a:lumMod val="90000"/>
                  <a:lumOff val="10000"/>
                </a:schemeClr>
              </a:solidFill>
            </a:endParaRPr>
          </a:p>
        </p:txBody>
      </p:sp>
      <p:sp>
        <p:nvSpPr>
          <p:cNvPr id="19" name="Oval 18"/>
          <p:cNvSpPr/>
          <p:nvPr/>
        </p:nvSpPr>
        <p:spPr>
          <a:xfrm>
            <a:off x="5595358" y="2945231"/>
            <a:ext cx="831265" cy="799682"/>
          </a:xfrm>
          <a:prstGeom prst="ellipse">
            <a:avLst/>
          </a:prstGeom>
          <a:solidFill>
            <a:srgbClr val="007166">
              <a:alpha val="50196"/>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0" name="TextBox 2"/>
          <p:cNvSpPr txBox="1"/>
          <p:nvPr/>
        </p:nvSpPr>
        <p:spPr>
          <a:xfrm>
            <a:off x="6768249" y="4018862"/>
            <a:ext cx="2093767" cy="1026625"/>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800" dirty="0" smtClean="0">
                <a:solidFill>
                  <a:schemeClr val="tx1"/>
                </a:solidFill>
                <a:latin typeface="Oswald" panose="020B0604020202020204" charset="0"/>
              </a:rPr>
              <a:t>Design &amp; Illustration</a:t>
            </a:r>
          </a:p>
          <a:p>
            <a:pPr algn="ctr"/>
            <a:r>
              <a:rPr lang="en-US" sz="1800" dirty="0" smtClean="0">
                <a:solidFill>
                  <a:schemeClr val="tx1"/>
                </a:solidFill>
                <a:latin typeface="Oswald" panose="020B0604020202020204" charset="0"/>
              </a:rPr>
              <a:t>Audio Production</a:t>
            </a:r>
          </a:p>
          <a:p>
            <a:pPr algn="ctr"/>
            <a:r>
              <a:rPr lang="en-US" sz="1800" dirty="0" smtClean="0">
                <a:solidFill>
                  <a:schemeClr val="tx1"/>
                </a:solidFill>
                <a:latin typeface="Oswald" panose="020B0604020202020204" charset="0"/>
              </a:rPr>
              <a:t>Web Publishing</a:t>
            </a:r>
            <a:endParaRPr lang="en-US" sz="1800" dirty="0">
              <a:solidFill>
                <a:schemeClr val="tx1"/>
              </a:solidFill>
              <a:latin typeface="Oswald" panose="020B0604020202020204" charset="0"/>
            </a:endParaRPr>
          </a:p>
        </p:txBody>
      </p:sp>
      <p:sp>
        <p:nvSpPr>
          <p:cNvPr id="21" name="TextBox 20"/>
          <p:cNvSpPr txBox="1"/>
          <p:nvPr/>
        </p:nvSpPr>
        <p:spPr>
          <a:xfrm>
            <a:off x="5753174" y="3188317"/>
            <a:ext cx="602937" cy="307777"/>
          </a:xfrm>
          <a:prstGeom prst="rect">
            <a:avLst/>
          </a:prstGeom>
          <a:noFill/>
        </p:spPr>
        <p:txBody>
          <a:bodyPr wrap="square" rtlCol="0">
            <a:spAutoFit/>
          </a:bodyPr>
          <a:lstStyle/>
          <a:p>
            <a:r>
              <a:rPr lang="en-US" dirty="0" smtClean="0">
                <a:solidFill>
                  <a:schemeClr val="tx1"/>
                </a:solidFill>
              </a:rPr>
              <a:t>176</a:t>
            </a:r>
            <a:endParaRPr lang="en-US" dirty="0">
              <a:solidFill>
                <a:schemeClr val="tx1"/>
              </a:solidFill>
            </a:endParaRPr>
          </a:p>
        </p:txBody>
      </p:sp>
      <p:sp>
        <p:nvSpPr>
          <p:cNvPr id="22" name="Oval 21"/>
          <p:cNvSpPr/>
          <p:nvPr/>
        </p:nvSpPr>
        <p:spPr>
          <a:xfrm>
            <a:off x="8093848" y="3182330"/>
            <a:ext cx="749569" cy="722208"/>
          </a:xfrm>
          <a:prstGeom prst="ellipse">
            <a:avLst/>
          </a:prstGeom>
          <a:solidFill>
            <a:srgbClr val="007166">
              <a:alpha val="50196"/>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3" name="TextBox 22"/>
          <p:cNvSpPr txBox="1"/>
          <p:nvPr/>
        </p:nvSpPr>
        <p:spPr>
          <a:xfrm>
            <a:off x="8240480" y="3389545"/>
            <a:ext cx="602937" cy="307777"/>
          </a:xfrm>
          <a:prstGeom prst="rect">
            <a:avLst/>
          </a:prstGeom>
          <a:noFill/>
        </p:spPr>
        <p:txBody>
          <a:bodyPr wrap="square" rtlCol="0">
            <a:spAutoFit/>
          </a:bodyPr>
          <a:lstStyle/>
          <a:p>
            <a:r>
              <a:rPr lang="en-US" dirty="0" smtClean="0">
                <a:solidFill>
                  <a:schemeClr val="tx1"/>
                </a:solidFill>
              </a:rPr>
              <a:t>148</a:t>
            </a:r>
            <a:endParaRPr lang="en-US" dirty="0">
              <a:solidFill>
                <a:schemeClr val="tx1"/>
              </a:solidFill>
            </a:endParaRPr>
          </a:p>
        </p:txBody>
      </p:sp>
      <p:sp>
        <p:nvSpPr>
          <p:cNvPr id="24" name="TextBox 2"/>
          <p:cNvSpPr txBox="1"/>
          <p:nvPr/>
        </p:nvSpPr>
        <p:spPr>
          <a:xfrm>
            <a:off x="4240980" y="3397173"/>
            <a:ext cx="2093767" cy="1026625"/>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800" dirty="0" smtClean="0">
                <a:solidFill>
                  <a:schemeClr val="tx1"/>
                </a:solidFill>
                <a:latin typeface="Oswald" panose="020B0604020202020204" charset="0"/>
              </a:rPr>
              <a:t>Indie</a:t>
            </a:r>
          </a:p>
          <a:p>
            <a:pPr algn="ctr"/>
            <a:r>
              <a:rPr lang="en-US" sz="1800" dirty="0" smtClean="0">
                <a:solidFill>
                  <a:schemeClr val="tx1"/>
                </a:solidFill>
                <a:latin typeface="Oswald" panose="020B0604020202020204" charset="0"/>
              </a:rPr>
              <a:t>Adventure</a:t>
            </a:r>
          </a:p>
          <a:p>
            <a:pPr algn="ctr"/>
            <a:r>
              <a:rPr lang="en-US" sz="1800" dirty="0" smtClean="0">
                <a:solidFill>
                  <a:schemeClr val="tx1"/>
                </a:solidFill>
                <a:latin typeface="Oswald" panose="020B0604020202020204" charset="0"/>
              </a:rPr>
              <a:t>Racing</a:t>
            </a:r>
            <a:endParaRPr lang="en-US" sz="1800" dirty="0">
              <a:solidFill>
                <a:schemeClr val="tx1"/>
              </a:solidFill>
              <a:latin typeface="Oswald" panose="020B0604020202020204" charset="0"/>
            </a:endParaRPr>
          </a:p>
        </p:txBody>
      </p:sp>
      <p:sp>
        <p:nvSpPr>
          <p:cNvPr id="25" name="Oval 24"/>
          <p:cNvSpPr/>
          <p:nvPr/>
        </p:nvSpPr>
        <p:spPr>
          <a:xfrm>
            <a:off x="3154577" y="1225184"/>
            <a:ext cx="831265" cy="799682"/>
          </a:xfrm>
          <a:prstGeom prst="ellipse">
            <a:avLst/>
          </a:prstGeom>
          <a:solidFill>
            <a:srgbClr val="007166">
              <a:alpha val="50196"/>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6" name="TextBox 25"/>
          <p:cNvSpPr txBox="1"/>
          <p:nvPr/>
        </p:nvSpPr>
        <p:spPr>
          <a:xfrm>
            <a:off x="3315599" y="1471585"/>
            <a:ext cx="602937" cy="307777"/>
          </a:xfrm>
          <a:prstGeom prst="rect">
            <a:avLst/>
          </a:prstGeom>
          <a:noFill/>
        </p:spPr>
        <p:txBody>
          <a:bodyPr wrap="square" rtlCol="0">
            <a:spAutoFit/>
          </a:bodyPr>
          <a:lstStyle/>
          <a:p>
            <a:r>
              <a:rPr lang="en-US" dirty="0" smtClean="0">
                <a:solidFill>
                  <a:schemeClr val="tx1"/>
                </a:solidFill>
              </a:rPr>
              <a:t>166</a:t>
            </a:r>
            <a:endParaRPr lang="en-US" dirty="0">
              <a:solidFill>
                <a:schemeClr val="tx1"/>
              </a:solidFill>
            </a:endParaRPr>
          </a:p>
        </p:txBody>
      </p:sp>
      <p:sp>
        <p:nvSpPr>
          <p:cNvPr id="27" name="TextBox 2"/>
          <p:cNvSpPr txBox="1"/>
          <p:nvPr/>
        </p:nvSpPr>
        <p:spPr>
          <a:xfrm>
            <a:off x="3171171" y="1679737"/>
            <a:ext cx="2093767" cy="1026625"/>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800" dirty="0" smtClean="0">
                <a:solidFill>
                  <a:schemeClr val="tx1"/>
                </a:solidFill>
                <a:latin typeface="Oswald" panose="020B0604020202020204" charset="0"/>
              </a:rPr>
              <a:t>F2P</a:t>
            </a:r>
          </a:p>
          <a:p>
            <a:pPr algn="ctr"/>
            <a:r>
              <a:rPr lang="en-US" sz="1800" dirty="0" smtClean="0">
                <a:solidFill>
                  <a:schemeClr val="tx1"/>
                </a:solidFill>
                <a:latin typeface="Oswald" panose="020B0604020202020204" charset="0"/>
              </a:rPr>
              <a:t>Indie</a:t>
            </a:r>
          </a:p>
          <a:p>
            <a:pPr algn="ctr"/>
            <a:r>
              <a:rPr lang="en-US" sz="1800" dirty="0" smtClean="0">
                <a:solidFill>
                  <a:schemeClr val="tx1"/>
                </a:solidFill>
                <a:latin typeface="Oswald" panose="020B0604020202020204" charset="0"/>
              </a:rPr>
              <a:t>Racing</a:t>
            </a:r>
            <a:endParaRPr lang="en-US" sz="1800" dirty="0">
              <a:solidFill>
                <a:schemeClr val="tx1"/>
              </a:solidFill>
              <a:latin typeface="Oswald" panose="020B0604020202020204" charset="0"/>
            </a:endParaRPr>
          </a:p>
        </p:txBody>
      </p:sp>
      <p:sp>
        <p:nvSpPr>
          <p:cNvPr id="28" name="Oval 27"/>
          <p:cNvSpPr/>
          <p:nvPr/>
        </p:nvSpPr>
        <p:spPr>
          <a:xfrm>
            <a:off x="344068" y="3814776"/>
            <a:ext cx="406507" cy="415575"/>
          </a:xfrm>
          <a:prstGeom prst="ellipse">
            <a:avLst/>
          </a:prstGeom>
          <a:solidFill>
            <a:srgbClr val="007166">
              <a:alpha val="50196"/>
            </a:srgb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9" name="TextBox 28"/>
          <p:cNvSpPr txBox="1"/>
          <p:nvPr/>
        </p:nvSpPr>
        <p:spPr>
          <a:xfrm>
            <a:off x="413896" y="3863949"/>
            <a:ext cx="602937" cy="307777"/>
          </a:xfrm>
          <a:prstGeom prst="rect">
            <a:avLst/>
          </a:prstGeom>
          <a:noFill/>
        </p:spPr>
        <p:txBody>
          <a:bodyPr wrap="square" rtlCol="0">
            <a:spAutoFit/>
          </a:bodyPr>
          <a:lstStyle/>
          <a:p>
            <a:r>
              <a:rPr lang="en-US" dirty="0">
                <a:solidFill>
                  <a:schemeClr val="tx1"/>
                </a:solidFill>
              </a:rPr>
              <a:t>3</a:t>
            </a:r>
          </a:p>
        </p:txBody>
      </p:sp>
      <p:sp>
        <p:nvSpPr>
          <p:cNvPr id="30" name="TextBox 2"/>
          <p:cNvSpPr txBox="1"/>
          <p:nvPr/>
        </p:nvSpPr>
        <p:spPr>
          <a:xfrm>
            <a:off x="186895" y="3957533"/>
            <a:ext cx="2093767" cy="1026625"/>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800" dirty="0" smtClean="0">
                <a:solidFill>
                  <a:schemeClr val="tx1"/>
                </a:solidFill>
                <a:latin typeface="Oswald" panose="020B0604020202020204" charset="0"/>
              </a:rPr>
              <a:t>Casual</a:t>
            </a:r>
          </a:p>
          <a:p>
            <a:pPr algn="ctr"/>
            <a:r>
              <a:rPr lang="en-US" sz="1800" dirty="0" smtClean="0">
                <a:solidFill>
                  <a:schemeClr val="tx1"/>
                </a:solidFill>
                <a:latin typeface="Oswald" panose="020B0604020202020204" charset="0"/>
              </a:rPr>
              <a:t>Adventure</a:t>
            </a:r>
          </a:p>
          <a:p>
            <a:pPr algn="ctr"/>
            <a:r>
              <a:rPr lang="en-US" sz="1800" dirty="0" smtClean="0">
                <a:solidFill>
                  <a:schemeClr val="tx1"/>
                </a:solidFill>
                <a:latin typeface="Oswald" panose="020B0604020202020204" charset="0"/>
              </a:rPr>
              <a:t>Simulation</a:t>
            </a:r>
            <a:endParaRPr lang="en-US" sz="1800" dirty="0">
              <a:solidFill>
                <a:schemeClr val="tx1"/>
              </a:solidFill>
              <a:latin typeface="Oswald" panose="020B0604020202020204" charset="0"/>
            </a:endParaRPr>
          </a:p>
        </p:txBody>
      </p:sp>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120" name="Shape 120"/>
          <p:cNvPicPr preferRelativeResize="0"/>
          <p:nvPr/>
        </p:nvPicPr>
        <p:blipFill rotWithShape="1">
          <a:blip r:embed="rId3">
            <a:alphaModFix/>
          </a:blip>
          <a:srcRect b="1941"/>
          <a:stretch/>
        </p:blipFill>
        <p:spPr>
          <a:xfrm>
            <a:off x="86912" y="97775"/>
            <a:ext cx="8970172" cy="4947949"/>
          </a:xfrm>
          <a:prstGeom prst="rect">
            <a:avLst/>
          </a:prstGeom>
          <a:solidFill>
            <a:srgbClr val="000000">
              <a:alpha val="78000"/>
            </a:srgbClr>
          </a:solidFill>
          <a:ln>
            <a:noFill/>
          </a:ln>
        </p:spPr>
      </p:pic>
      <p:sp>
        <p:nvSpPr>
          <p:cNvPr id="121" name="Shape 121"/>
          <p:cNvSpPr txBox="1">
            <a:spLocks noGrp="1"/>
          </p:cNvSpPr>
          <p:nvPr>
            <p:ph type="body" idx="4294967295"/>
          </p:nvPr>
        </p:nvSpPr>
        <p:spPr>
          <a:xfrm>
            <a:off x="2002156" y="4051532"/>
            <a:ext cx="6842700" cy="781500"/>
          </a:xfrm>
          <a:prstGeom prst="rect">
            <a:avLst/>
          </a:prstGeom>
          <a:solidFill>
            <a:schemeClr val="lt1"/>
          </a:solidFill>
        </p:spPr>
        <p:txBody>
          <a:bodyPr lIns="91425" tIns="91425" rIns="91425" bIns="91425" anchor="ctr" anchorCtr="0">
            <a:noAutofit/>
          </a:bodyPr>
          <a:lstStyle/>
          <a:p>
            <a:pPr lvl="0">
              <a:lnSpc>
                <a:spcPct val="100000"/>
              </a:lnSpc>
              <a:spcBef>
                <a:spcPts val="0"/>
              </a:spcBef>
              <a:spcAft>
                <a:spcPts val="0"/>
              </a:spcAft>
              <a:buNone/>
            </a:pPr>
            <a:r>
              <a:rPr lang="en" sz="4200">
                <a:solidFill>
                  <a:schemeClr val="dk1"/>
                </a:solidFill>
                <a:latin typeface="Oswald"/>
                <a:ea typeface="Oswald"/>
                <a:cs typeface="Oswald"/>
                <a:sym typeface="Oswald"/>
              </a:rPr>
              <a:t>Random Forest</a:t>
            </a:r>
          </a:p>
        </p:txBody>
      </p:sp>
      <p:graphicFrame>
        <p:nvGraphicFramePr>
          <p:cNvPr id="4" name="Shape 142"/>
          <p:cNvGraphicFramePr/>
          <p:nvPr>
            <p:extLst>
              <p:ext uri="{D42A27DB-BD31-4B8C-83A1-F6EECF244321}">
                <p14:modId xmlns:p14="http://schemas.microsoft.com/office/powerpoint/2010/main" val="3399656487"/>
              </p:ext>
            </p:extLst>
          </p:nvPr>
        </p:nvGraphicFramePr>
        <p:xfrm>
          <a:off x="283084" y="300718"/>
          <a:ext cx="2985410" cy="1629219"/>
        </p:xfrm>
        <a:graphic>
          <a:graphicData uri="http://schemas.openxmlformats.org/drawingml/2006/table">
            <a:tbl>
              <a:tblPr>
                <a:noFill/>
                <a:tableStyleId>{5BA1AD6B-F4C2-43B6-9608-D9E7531A8B63}</a:tableStyleId>
              </a:tblPr>
              <a:tblGrid>
                <a:gridCol w="1106804"/>
                <a:gridCol w="646435"/>
                <a:gridCol w="1232171"/>
              </a:tblGrid>
              <a:tr h="350075">
                <a:tc>
                  <a:txBody>
                    <a:bodyPr/>
                    <a:lstStyle/>
                    <a:p>
                      <a:pPr lvl="0" algn="r" rtl="0">
                        <a:lnSpc>
                          <a:spcPct val="100000"/>
                        </a:lnSpc>
                        <a:spcBef>
                          <a:spcPts val="1200"/>
                        </a:spcBef>
                        <a:spcAft>
                          <a:spcPts val="400"/>
                        </a:spcAft>
                        <a:buNone/>
                      </a:pPr>
                      <a:r>
                        <a:rPr lang="en" sz="1100" i="1" dirty="0" smtClean="0">
                          <a:solidFill>
                            <a:srgbClr val="FFFFFF"/>
                          </a:solidFill>
                          <a:latin typeface="Oswald"/>
                          <a:ea typeface="Oswald"/>
                          <a:cs typeface="Oswald"/>
                          <a:sym typeface="Oswald"/>
                        </a:rPr>
                        <a:t>Number of Trees</a:t>
                      </a:r>
                      <a:endParaRPr lang="en" sz="1100" i="1" dirty="0">
                        <a:solidFill>
                          <a:srgbClr val="FFFFFF"/>
                        </a:solidFill>
                        <a:latin typeface="Oswald"/>
                        <a:ea typeface="Oswald"/>
                        <a:cs typeface="Oswald"/>
                        <a:sym typeface="Oswald"/>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c>
                  <a:txBody>
                    <a:bodyPr/>
                    <a:lstStyle/>
                    <a:p>
                      <a:pPr lvl="0" algn="r" rtl="0">
                        <a:lnSpc>
                          <a:spcPct val="100000"/>
                        </a:lnSpc>
                        <a:spcBef>
                          <a:spcPts val="0"/>
                        </a:spcBef>
                        <a:spcAft>
                          <a:spcPts val="400"/>
                        </a:spcAft>
                        <a:buNone/>
                      </a:pPr>
                      <a:r>
                        <a:rPr lang="en" sz="1100" i="1" dirty="0" smtClean="0">
                          <a:solidFill>
                            <a:srgbClr val="FFFFFF"/>
                          </a:solidFill>
                          <a:latin typeface="Oswald"/>
                          <a:ea typeface="Oswald"/>
                          <a:cs typeface="Oswald"/>
                          <a:sym typeface="Oswald"/>
                        </a:rPr>
                        <a:t>Depth</a:t>
                      </a:r>
                      <a:endParaRPr lang="en" sz="1100" i="1" dirty="0">
                        <a:solidFill>
                          <a:srgbClr val="FFFFFF"/>
                        </a:solidFill>
                        <a:latin typeface="Oswald"/>
                        <a:ea typeface="Oswald"/>
                        <a:cs typeface="Oswald"/>
                        <a:sym typeface="Oswald"/>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c>
                  <a:txBody>
                    <a:bodyPr/>
                    <a:lstStyle/>
                    <a:p>
                      <a:pPr lvl="0" algn="r" rtl="0">
                        <a:lnSpc>
                          <a:spcPct val="100000"/>
                        </a:lnSpc>
                        <a:spcBef>
                          <a:spcPts val="0"/>
                        </a:spcBef>
                        <a:spcAft>
                          <a:spcPts val="400"/>
                        </a:spcAft>
                        <a:buNone/>
                      </a:pPr>
                      <a:r>
                        <a:rPr lang="en" sz="1100" i="1" dirty="0" smtClean="0">
                          <a:solidFill>
                            <a:srgbClr val="FFFFFF"/>
                          </a:solidFill>
                          <a:latin typeface="Oswald"/>
                          <a:ea typeface="Oswald"/>
                          <a:cs typeface="Oswald"/>
                          <a:sym typeface="Oswald"/>
                        </a:rPr>
                        <a:t>Mean Square Error</a:t>
                      </a:r>
                      <a:endParaRPr lang="en" sz="1100" i="1" dirty="0">
                        <a:solidFill>
                          <a:srgbClr val="FFFFFF"/>
                        </a:solidFill>
                        <a:latin typeface="Oswald"/>
                        <a:ea typeface="Oswald"/>
                        <a:cs typeface="Oswald"/>
                        <a:sym typeface="Oswald"/>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r>
              <a:tr h="253050">
                <a:tc>
                  <a:txBody>
                    <a:bodyPr/>
                    <a:lstStyle/>
                    <a:p>
                      <a:pPr lvl="0" algn="r" rtl="0">
                        <a:lnSpc>
                          <a:spcPct val="115000"/>
                        </a:lnSpc>
                        <a:spcBef>
                          <a:spcPts val="0"/>
                        </a:spcBef>
                        <a:buNone/>
                      </a:pPr>
                      <a:r>
                        <a:rPr lang="en" sz="1100" dirty="0" smtClean="0">
                          <a:solidFill>
                            <a:srgbClr val="FFFFFF"/>
                          </a:solidFill>
                        </a:rPr>
                        <a:t>70</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c>
                  <a:txBody>
                    <a:bodyPr/>
                    <a:lstStyle/>
                    <a:p>
                      <a:pPr lvl="0" algn="r" rtl="0">
                        <a:lnSpc>
                          <a:spcPct val="115000"/>
                        </a:lnSpc>
                        <a:spcBef>
                          <a:spcPts val="0"/>
                        </a:spcBef>
                        <a:buNone/>
                      </a:pPr>
                      <a:r>
                        <a:rPr lang="en" sz="1100" dirty="0" smtClean="0">
                          <a:solidFill>
                            <a:srgbClr val="FFFFFF"/>
                          </a:solidFill>
                        </a:rPr>
                        <a:t>4</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c>
                  <a:txBody>
                    <a:bodyPr/>
                    <a:lstStyle/>
                    <a:p>
                      <a:pPr lvl="0" algn="r" rtl="0">
                        <a:lnSpc>
                          <a:spcPct val="115000"/>
                        </a:lnSpc>
                        <a:spcBef>
                          <a:spcPts val="0"/>
                        </a:spcBef>
                        <a:buNone/>
                      </a:pPr>
                      <a:r>
                        <a:rPr lang="en" sz="1100" dirty="0" smtClean="0">
                          <a:solidFill>
                            <a:srgbClr val="FFFFFF"/>
                          </a:solidFill>
                        </a:rPr>
                        <a:t>1.837</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r>
              <a:tr h="253050">
                <a:tc>
                  <a:txBody>
                    <a:bodyPr/>
                    <a:lstStyle/>
                    <a:p>
                      <a:pPr lvl="0" algn="r" rtl="0">
                        <a:lnSpc>
                          <a:spcPct val="115000"/>
                        </a:lnSpc>
                        <a:spcBef>
                          <a:spcPts val="0"/>
                        </a:spcBef>
                        <a:buNone/>
                      </a:pPr>
                      <a:r>
                        <a:rPr lang="en" sz="1100" dirty="0" smtClean="0">
                          <a:solidFill>
                            <a:srgbClr val="FFFFFF"/>
                          </a:solidFill>
                        </a:rPr>
                        <a:t>100</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c>
                  <a:txBody>
                    <a:bodyPr/>
                    <a:lstStyle/>
                    <a:p>
                      <a:pPr lvl="0" algn="r" rtl="0">
                        <a:lnSpc>
                          <a:spcPct val="115000"/>
                        </a:lnSpc>
                        <a:spcBef>
                          <a:spcPts val="0"/>
                        </a:spcBef>
                        <a:buNone/>
                      </a:pPr>
                      <a:r>
                        <a:rPr lang="en" sz="1100" dirty="0" smtClean="0">
                          <a:solidFill>
                            <a:srgbClr val="FFFFFF"/>
                          </a:solidFill>
                        </a:rPr>
                        <a:t>4</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c>
                  <a:txBody>
                    <a:bodyPr/>
                    <a:lstStyle/>
                    <a:p>
                      <a:pPr lvl="0" algn="r" rtl="0">
                        <a:lnSpc>
                          <a:spcPct val="115000"/>
                        </a:lnSpc>
                        <a:spcBef>
                          <a:spcPts val="0"/>
                        </a:spcBef>
                        <a:buNone/>
                      </a:pPr>
                      <a:r>
                        <a:rPr lang="en" sz="1100" dirty="0" smtClean="0">
                          <a:solidFill>
                            <a:srgbClr val="FFFFFF"/>
                          </a:solidFill>
                        </a:rPr>
                        <a:t>1.560</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r>
              <a:tr h="253050">
                <a:tc>
                  <a:txBody>
                    <a:bodyPr/>
                    <a:lstStyle/>
                    <a:p>
                      <a:pPr lvl="0" algn="r" rtl="0">
                        <a:lnSpc>
                          <a:spcPct val="115000"/>
                        </a:lnSpc>
                        <a:spcBef>
                          <a:spcPts val="0"/>
                        </a:spcBef>
                        <a:buNone/>
                      </a:pPr>
                      <a:r>
                        <a:rPr lang="en" sz="1100" dirty="0" smtClean="0">
                          <a:solidFill>
                            <a:srgbClr val="FFFFFF"/>
                          </a:solidFill>
                        </a:rPr>
                        <a:t>120</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c>
                  <a:txBody>
                    <a:bodyPr/>
                    <a:lstStyle/>
                    <a:p>
                      <a:pPr lvl="0" algn="r" rtl="0">
                        <a:lnSpc>
                          <a:spcPct val="115000"/>
                        </a:lnSpc>
                        <a:spcBef>
                          <a:spcPts val="0"/>
                        </a:spcBef>
                        <a:buNone/>
                      </a:pPr>
                      <a:r>
                        <a:rPr lang="en" sz="1100" dirty="0" smtClean="0">
                          <a:solidFill>
                            <a:srgbClr val="FFFFFF"/>
                          </a:solidFill>
                        </a:rPr>
                        <a:t>4</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c>
                  <a:txBody>
                    <a:bodyPr/>
                    <a:lstStyle/>
                    <a:p>
                      <a:pPr lvl="0" algn="r" rtl="0">
                        <a:lnSpc>
                          <a:spcPct val="115000"/>
                        </a:lnSpc>
                        <a:spcBef>
                          <a:spcPts val="0"/>
                        </a:spcBef>
                        <a:buNone/>
                      </a:pPr>
                      <a:r>
                        <a:rPr lang="en" sz="1100" dirty="0" smtClean="0">
                          <a:solidFill>
                            <a:srgbClr val="FFFFFF"/>
                          </a:solidFill>
                        </a:rPr>
                        <a:t>1.757</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r>
              <a:tr h="253050">
                <a:tc>
                  <a:txBody>
                    <a:bodyPr/>
                    <a:lstStyle/>
                    <a:p>
                      <a:pPr lvl="0" algn="r" rtl="0">
                        <a:lnSpc>
                          <a:spcPct val="115000"/>
                        </a:lnSpc>
                        <a:spcBef>
                          <a:spcPts val="0"/>
                        </a:spcBef>
                        <a:buNone/>
                      </a:pPr>
                      <a:r>
                        <a:rPr lang="en" sz="1100" dirty="0" smtClean="0">
                          <a:solidFill>
                            <a:srgbClr val="FFFFFF"/>
                          </a:solidFill>
                        </a:rPr>
                        <a:t>100</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c>
                  <a:txBody>
                    <a:bodyPr/>
                    <a:lstStyle/>
                    <a:p>
                      <a:pPr lvl="0" algn="r" rtl="0">
                        <a:lnSpc>
                          <a:spcPct val="115000"/>
                        </a:lnSpc>
                        <a:spcBef>
                          <a:spcPts val="0"/>
                        </a:spcBef>
                        <a:buNone/>
                      </a:pPr>
                      <a:r>
                        <a:rPr lang="en" sz="1100" dirty="0" smtClean="0">
                          <a:solidFill>
                            <a:srgbClr val="FFFFFF"/>
                          </a:solidFill>
                        </a:rPr>
                        <a:t>6</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c>
                  <a:txBody>
                    <a:bodyPr/>
                    <a:lstStyle/>
                    <a:p>
                      <a:pPr lvl="0" algn="r" rtl="0">
                        <a:lnSpc>
                          <a:spcPct val="115000"/>
                        </a:lnSpc>
                        <a:spcBef>
                          <a:spcPts val="0"/>
                        </a:spcBef>
                        <a:buNone/>
                      </a:pPr>
                      <a:r>
                        <a:rPr lang="en" sz="1100" dirty="0" smtClean="0">
                          <a:solidFill>
                            <a:srgbClr val="FFFFFF"/>
                          </a:solidFill>
                        </a:rPr>
                        <a:t>1.580</a:t>
                      </a:r>
                      <a:endParaRPr lang="en" sz="1100" dirty="0">
                        <a:solidFill>
                          <a:srgbClr val="FFFFFF"/>
                        </a:solidFill>
                      </a:endParaRP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80000"/>
                      </a:srgbClr>
                    </a:solidFill>
                  </a:tcPr>
                </a:tc>
              </a:tr>
            </a:tbl>
          </a:graphicData>
        </a:graphic>
      </p:graphicFrame>
    </p:spTree>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title" idx="4294967295"/>
          </p:nvPr>
        </p:nvSpPr>
        <p:spPr>
          <a:xfrm>
            <a:off x="311700" y="4022850"/>
            <a:ext cx="8520600" cy="572700"/>
          </a:xfrm>
          <a:prstGeom prst="rect">
            <a:avLst/>
          </a:prstGeom>
        </p:spPr>
        <p:txBody>
          <a:bodyPr lIns="91425" tIns="91425" rIns="91425" bIns="91425" anchor="t" anchorCtr="0">
            <a:noAutofit/>
          </a:bodyPr>
          <a:lstStyle/>
          <a:p>
            <a:pPr lvl="0">
              <a:spcBef>
                <a:spcPts val="0"/>
              </a:spcBef>
              <a:buNone/>
            </a:pPr>
            <a:r>
              <a:rPr lang="en" sz="4200">
                <a:latin typeface="Oswald"/>
                <a:ea typeface="Oswald"/>
                <a:cs typeface="Oswald"/>
                <a:sym typeface="Oswald"/>
              </a:rPr>
              <a:t>Collaborative Filtering</a:t>
            </a:r>
          </a:p>
        </p:txBody>
      </p:sp>
      <p:pic>
        <p:nvPicPr>
          <p:cNvPr id="133" name="Shape 133"/>
          <p:cNvPicPr preferRelativeResize="0"/>
          <p:nvPr/>
        </p:nvPicPr>
        <p:blipFill rotWithShape="1">
          <a:blip r:embed="rId3">
            <a:alphaModFix/>
          </a:blip>
          <a:srcRect r="25295"/>
          <a:stretch/>
        </p:blipFill>
        <p:spPr>
          <a:xfrm>
            <a:off x="59575" y="805325"/>
            <a:ext cx="2967300" cy="2978901"/>
          </a:xfrm>
          <a:prstGeom prst="rect">
            <a:avLst/>
          </a:prstGeom>
          <a:noFill/>
          <a:ln>
            <a:noFill/>
          </a:ln>
        </p:spPr>
      </p:pic>
      <p:pic>
        <p:nvPicPr>
          <p:cNvPr id="134" name="Shape 134"/>
          <p:cNvPicPr preferRelativeResize="0"/>
          <p:nvPr/>
        </p:nvPicPr>
        <p:blipFill rotWithShape="1">
          <a:blip r:embed="rId4">
            <a:alphaModFix/>
          </a:blip>
          <a:srcRect l="20531" t="18146" r="33681"/>
          <a:stretch/>
        </p:blipFill>
        <p:spPr>
          <a:xfrm>
            <a:off x="6169075" y="805325"/>
            <a:ext cx="2882950" cy="2978899"/>
          </a:xfrm>
          <a:prstGeom prst="rect">
            <a:avLst/>
          </a:prstGeom>
          <a:noFill/>
          <a:ln>
            <a:noFill/>
          </a:ln>
        </p:spPr>
      </p:pic>
      <p:pic>
        <p:nvPicPr>
          <p:cNvPr id="135" name="Shape 135"/>
          <p:cNvPicPr preferRelativeResize="0"/>
          <p:nvPr/>
        </p:nvPicPr>
        <p:blipFill rotWithShape="1">
          <a:blip r:embed="rId5">
            <a:alphaModFix/>
          </a:blip>
          <a:srcRect l="30973" r="14849" b="3306"/>
          <a:stretch/>
        </p:blipFill>
        <p:spPr>
          <a:xfrm>
            <a:off x="3114325" y="805325"/>
            <a:ext cx="2967297" cy="2978899"/>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0" name="Shape 140"/>
          <p:cNvPicPr preferRelativeResize="0"/>
          <p:nvPr/>
        </p:nvPicPr>
        <p:blipFill rotWithShape="1">
          <a:blip r:embed="rId3">
            <a:alphaModFix amt="31000"/>
          </a:blip>
          <a:srcRect l="612" t="1379" r="622" b="1505"/>
          <a:stretch/>
        </p:blipFill>
        <p:spPr>
          <a:xfrm>
            <a:off x="118250" y="105100"/>
            <a:ext cx="8907500" cy="4926724"/>
          </a:xfrm>
          <a:prstGeom prst="rect">
            <a:avLst/>
          </a:prstGeom>
          <a:noFill/>
          <a:ln>
            <a:noFill/>
          </a:ln>
        </p:spPr>
      </p:pic>
      <p:sp>
        <p:nvSpPr>
          <p:cNvPr id="141" name="Shape 141"/>
          <p:cNvSpPr txBox="1"/>
          <p:nvPr/>
        </p:nvSpPr>
        <p:spPr>
          <a:xfrm>
            <a:off x="130194" y="1582908"/>
            <a:ext cx="6846600" cy="2367300"/>
          </a:xfrm>
          <a:prstGeom prst="rect">
            <a:avLst/>
          </a:prstGeom>
          <a:noFill/>
          <a:ln>
            <a:noFill/>
          </a:ln>
        </p:spPr>
        <p:txBody>
          <a:bodyPr lIns="91425" tIns="91425" rIns="91425" bIns="91425" anchor="t" anchorCtr="0">
            <a:noAutofit/>
          </a:bodyPr>
          <a:lstStyle/>
          <a:p>
            <a:pPr marL="228600" lvl="0" rtl="0">
              <a:spcBef>
                <a:spcPts val="0"/>
              </a:spcBef>
              <a:buClr>
                <a:srgbClr val="FFFFFF"/>
              </a:buClr>
            </a:pPr>
            <a:r>
              <a:rPr lang="en" sz="2400" dirty="0" smtClean="0">
                <a:solidFill>
                  <a:srgbClr val="FFC000"/>
                </a:solidFill>
                <a:latin typeface="Oswald"/>
                <a:ea typeface="Oswald"/>
                <a:cs typeface="Oswald"/>
                <a:sym typeface="Oswald"/>
              </a:rPr>
              <a:t>CONSIDERATIONS</a:t>
            </a:r>
          </a:p>
          <a:p>
            <a:pPr marL="228600" lvl="0" rtl="0">
              <a:spcBef>
                <a:spcPts val="0"/>
              </a:spcBef>
              <a:buClr>
                <a:srgbClr val="FFFFFF"/>
              </a:buClr>
            </a:pPr>
            <a:endParaRPr lang="en" sz="2000" dirty="0" smtClean="0">
              <a:solidFill>
                <a:srgbClr val="FFC000"/>
              </a:solidFill>
              <a:latin typeface="Oswald"/>
              <a:ea typeface="Oswald"/>
              <a:cs typeface="Oswald"/>
              <a:sym typeface="Oswald"/>
            </a:endParaRPr>
          </a:p>
          <a:p>
            <a:pPr marL="514350" lvl="0" indent="-285750" rtl="0">
              <a:spcBef>
                <a:spcPts val="0"/>
              </a:spcBef>
              <a:buClr>
                <a:srgbClr val="FFFFFF"/>
              </a:buClr>
              <a:buFont typeface="Arial" panose="020B0604020202020204" pitchFamily="34" charset="0"/>
              <a:buChar char="•"/>
            </a:pPr>
            <a:r>
              <a:rPr lang="en" sz="2000" dirty="0" smtClean="0">
                <a:solidFill>
                  <a:srgbClr val="FFFFFF"/>
                </a:solidFill>
                <a:latin typeface="Oswald"/>
                <a:ea typeface="Oswald"/>
                <a:cs typeface="Oswald"/>
                <a:sym typeface="Oswald"/>
              </a:rPr>
              <a:t>Huge variety playtime across users</a:t>
            </a:r>
          </a:p>
          <a:p>
            <a:pPr marL="228600" lvl="0" rtl="0">
              <a:spcBef>
                <a:spcPts val="0"/>
              </a:spcBef>
              <a:buClr>
                <a:srgbClr val="FFFFFF"/>
              </a:buClr>
            </a:pPr>
            <a:r>
              <a:rPr lang="en" sz="2000" dirty="0">
                <a:solidFill>
                  <a:srgbClr val="FFFFFF"/>
                </a:solidFill>
                <a:latin typeface="Oswald"/>
                <a:ea typeface="Oswald"/>
                <a:cs typeface="Oswald"/>
                <a:sym typeface="Oswald"/>
              </a:rPr>
              <a:t>	</a:t>
            </a:r>
            <a:r>
              <a:rPr lang="en" sz="2000" dirty="0" smtClean="0">
                <a:solidFill>
                  <a:srgbClr val="FFFFFF"/>
                </a:solidFill>
                <a:latin typeface="Oswald"/>
                <a:ea typeface="Oswald"/>
                <a:cs typeface="Oswald"/>
                <a:sym typeface="Oswald"/>
              </a:rPr>
              <a:t> “Super Users” skew playtime distribution</a:t>
            </a:r>
          </a:p>
          <a:p>
            <a:pPr marL="228600" lvl="0" algn="r" rtl="0">
              <a:spcBef>
                <a:spcPts val="0"/>
              </a:spcBef>
              <a:buClr>
                <a:srgbClr val="FFFFFF"/>
              </a:buClr>
            </a:pPr>
            <a:endParaRPr lang="en" sz="2000" dirty="0">
              <a:solidFill>
                <a:srgbClr val="FFFFFF"/>
              </a:solidFill>
              <a:latin typeface="Oswald"/>
              <a:ea typeface="Oswald"/>
              <a:cs typeface="Oswald"/>
              <a:sym typeface="Oswald"/>
            </a:endParaRPr>
          </a:p>
          <a:p>
            <a:pPr marL="228600" lvl="0" algn="r" rtl="0">
              <a:spcBef>
                <a:spcPts val="0"/>
              </a:spcBef>
              <a:buClr>
                <a:srgbClr val="FFFFFF"/>
              </a:buClr>
            </a:pPr>
            <a:endParaRPr lang="en" sz="2000" dirty="0" smtClean="0">
              <a:solidFill>
                <a:srgbClr val="FFFFFF"/>
              </a:solidFill>
              <a:latin typeface="Oswald"/>
              <a:ea typeface="Oswald"/>
              <a:cs typeface="Oswald"/>
              <a:sym typeface="Oswald"/>
            </a:endParaRPr>
          </a:p>
          <a:p>
            <a:pPr marL="228600" lvl="0" rtl="0">
              <a:spcBef>
                <a:spcPts val="0"/>
              </a:spcBef>
              <a:buClr>
                <a:srgbClr val="FFFFFF"/>
              </a:buClr>
            </a:pPr>
            <a:r>
              <a:rPr lang="en" sz="2400" dirty="0" smtClean="0">
                <a:solidFill>
                  <a:srgbClr val="FFC000"/>
                </a:solidFill>
                <a:latin typeface="Oswald"/>
                <a:ea typeface="Oswald"/>
                <a:cs typeface="Oswald"/>
                <a:sym typeface="Oswald"/>
              </a:rPr>
              <a:t>				RATING</a:t>
            </a:r>
            <a:endParaRPr lang="en" sz="2400" dirty="0" smtClean="0">
              <a:solidFill>
                <a:srgbClr val="FFC000"/>
              </a:solidFill>
              <a:latin typeface="Oswald"/>
              <a:ea typeface="Oswald"/>
              <a:cs typeface="Oswald"/>
              <a:sym typeface="Oswald"/>
            </a:endParaRPr>
          </a:p>
          <a:p>
            <a:pPr lvl="0" rtl="0">
              <a:spcBef>
                <a:spcPts val="0"/>
              </a:spcBef>
              <a:buNone/>
            </a:pPr>
            <a:endParaRPr dirty="0">
              <a:solidFill>
                <a:srgbClr val="FFFFFF"/>
              </a:solidFill>
              <a:latin typeface="Oswald"/>
              <a:ea typeface="Oswald"/>
              <a:cs typeface="Oswald"/>
              <a:sym typeface="Oswald"/>
            </a:endParaRPr>
          </a:p>
          <a:p>
            <a:pPr lvl="0" rtl="0">
              <a:spcBef>
                <a:spcPts val="0"/>
              </a:spcBef>
              <a:buNone/>
            </a:pPr>
            <a:endParaRPr dirty="0">
              <a:solidFill>
                <a:srgbClr val="FFFFFF"/>
              </a:solidFill>
              <a:latin typeface="Oswald"/>
              <a:ea typeface="Oswald"/>
              <a:cs typeface="Oswald"/>
              <a:sym typeface="Oswald"/>
            </a:endParaRPr>
          </a:p>
        </p:txBody>
      </p:sp>
      <p:graphicFrame>
        <p:nvGraphicFramePr>
          <p:cNvPr id="142" name="Shape 142"/>
          <p:cNvGraphicFramePr/>
          <p:nvPr>
            <p:extLst>
              <p:ext uri="{D42A27DB-BD31-4B8C-83A1-F6EECF244321}">
                <p14:modId xmlns:p14="http://schemas.microsoft.com/office/powerpoint/2010/main" val="2725809604"/>
              </p:ext>
            </p:extLst>
          </p:nvPr>
        </p:nvGraphicFramePr>
        <p:xfrm>
          <a:off x="5086732" y="298211"/>
          <a:ext cx="3780125" cy="1792224"/>
        </p:xfrm>
        <a:graphic>
          <a:graphicData uri="http://schemas.openxmlformats.org/drawingml/2006/table">
            <a:tbl>
              <a:tblPr>
                <a:noFill/>
                <a:tableStyleId>{5BA1AD6B-F4C2-43B6-9608-D9E7531A8B63}</a:tableStyleId>
              </a:tblPr>
              <a:tblGrid>
                <a:gridCol w="1895000"/>
                <a:gridCol w="916175"/>
                <a:gridCol w="968950"/>
              </a:tblGrid>
              <a:tr h="350075">
                <a:tc>
                  <a:txBody>
                    <a:bodyPr/>
                    <a:lstStyle/>
                    <a:p>
                      <a:pPr lvl="0" rtl="0">
                        <a:lnSpc>
                          <a:spcPct val="100000"/>
                        </a:lnSpc>
                        <a:spcBef>
                          <a:spcPts val="1200"/>
                        </a:spcBef>
                        <a:spcAft>
                          <a:spcPts val="400"/>
                        </a:spcAft>
                        <a:buNone/>
                      </a:pPr>
                      <a:r>
                        <a:rPr lang="en" sz="1100" i="1" dirty="0">
                          <a:solidFill>
                            <a:srgbClr val="FFFFFF"/>
                          </a:solidFill>
                          <a:latin typeface="Oswald"/>
                          <a:ea typeface="Oswald"/>
                          <a:cs typeface="Oswald"/>
                          <a:sym typeface="Oswald"/>
                        </a:rPr>
                        <a:t>Method</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c>
                  <a:txBody>
                    <a:bodyPr/>
                    <a:lstStyle/>
                    <a:p>
                      <a:pPr lvl="0" algn="r" rtl="0">
                        <a:lnSpc>
                          <a:spcPct val="100000"/>
                        </a:lnSpc>
                        <a:spcBef>
                          <a:spcPts val="0"/>
                        </a:spcBef>
                        <a:spcAft>
                          <a:spcPts val="400"/>
                        </a:spcAft>
                        <a:buNone/>
                      </a:pPr>
                      <a:r>
                        <a:rPr lang="en" sz="1100" i="1">
                          <a:solidFill>
                            <a:srgbClr val="FFFFFF"/>
                          </a:solidFill>
                          <a:latin typeface="Oswald"/>
                          <a:ea typeface="Oswald"/>
                          <a:cs typeface="Oswald"/>
                          <a:sym typeface="Oswald"/>
                        </a:rPr>
                        <a:t>Mean </a:t>
                      </a:r>
                    </a:p>
                    <a:p>
                      <a:pPr lvl="0" algn="r" rtl="0">
                        <a:lnSpc>
                          <a:spcPct val="100000"/>
                        </a:lnSpc>
                        <a:spcBef>
                          <a:spcPts val="0"/>
                        </a:spcBef>
                        <a:spcAft>
                          <a:spcPts val="400"/>
                        </a:spcAft>
                        <a:buNone/>
                      </a:pPr>
                      <a:r>
                        <a:rPr lang="en" sz="1100" i="1">
                          <a:solidFill>
                            <a:srgbClr val="FFFFFF"/>
                          </a:solidFill>
                          <a:latin typeface="Oswald"/>
                          <a:ea typeface="Oswald"/>
                          <a:cs typeface="Oswald"/>
                          <a:sym typeface="Oswald"/>
                        </a:rPr>
                        <a:t>Absolute Error</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c>
                  <a:txBody>
                    <a:bodyPr/>
                    <a:lstStyle/>
                    <a:p>
                      <a:pPr lvl="0" algn="r" rtl="0">
                        <a:lnSpc>
                          <a:spcPct val="100000"/>
                        </a:lnSpc>
                        <a:spcBef>
                          <a:spcPts val="0"/>
                        </a:spcBef>
                        <a:spcAft>
                          <a:spcPts val="400"/>
                        </a:spcAft>
                        <a:buNone/>
                      </a:pPr>
                      <a:r>
                        <a:rPr lang="en" sz="1100" i="1">
                          <a:solidFill>
                            <a:srgbClr val="FFFFFF"/>
                          </a:solidFill>
                          <a:latin typeface="Oswald"/>
                          <a:ea typeface="Oswald"/>
                          <a:cs typeface="Oswald"/>
                          <a:sym typeface="Oswald"/>
                        </a:rPr>
                        <a:t>Root Mean </a:t>
                      </a:r>
                    </a:p>
                    <a:p>
                      <a:pPr lvl="0" algn="r" rtl="0">
                        <a:lnSpc>
                          <a:spcPct val="100000"/>
                        </a:lnSpc>
                        <a:spcBef>
                          <a:spcPts val="0"/>
                        </a:spcBef>
                        <a:spcAft>
                          <a:spcPts val="400"/>
                        </a:spcAft>
                        <a:buNone/>
                      </a:pPr>
                      <a:r>
                        <a:rPr lang="en" sz="1100" i="1">
                          <a:solidFill>
                            <a:srgbClr val="FFFFFF"/>
                          </a:solidFill>
                          <a:latin typeface="Oswald"/>
                          <a:ea typeface="Oswald"/>
                          <a:cs typeface="Oswald"/>
                          <a:sym typeface="Oswald"/>
                        </a:rPr>
                        <a:t>Square Error</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r>
              <a:tr h="253050">
                <a:tc>
                  <a:txBody>
                    <a:bodyPr/>
                    <a:lstStyle/>
                    <a:p>
                      <a:pPr lvl="0" rtl="0">
                        <a:lnSpc>
                          <a:spcPct val="115000"/>
                        </a:lnSpc>
                        <a:spcBef>
                          <a:spcPts val="0"/>
                        </a:spcBef>
                        <a:buNone/>
                      </a:pPr>
                      <a:r>
                        <a:rPr lang="en" sz="1100">
                          <a:solidFill>
                            <a:srgbClr val="FFFFFF"/>
                          </a:solidFill>
                        </a:rPr>
                        <a:t>Untreated Ratio</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c>
                  <a:txBody>
                    <a:bodyPr/>
                    <a:lstStyle/>
                    <a:p>
                      <a:pPr lvl="0" algn="r" rtl="0">
                        <a:lnSpc>
                          <a:spcPct val="115000"/>
                        </a:lnSpc>
                        <a:spcBef>
                          <a:spcPts val="0"/>
                        </a:spcBef>
                        <a:buNone/>
                      </a:pPr>
                      <a:r>
                        <a:rPr lang="en" sz="1100">
                          <a:solidFill>
                            <a:srgbClr val="FFFFFF"/>
                          </a:solidFill>
                        </a:rPr>
                        <a:t>.97</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c>
                  <a:txBody>
                    <a:bodyPr/>
                    <a:lstStyle/>
                    <a:p>
                      <a:pPr lvl="0" algn="r" rtl="0">
                        <a:lnSpc>
                          <a:spcPct val="115000"/>
                        </a:lnSpc>
                        <a:spcBef>
                          <a:spcPts val="0"/>
                        </a:spcBef>
                        <a:buNone/>
                      </a:pPr>
                      <a:r>
                        <a:rPr lang="en" sz="1100">
                          <a:solidFill>
                            <a:srgbClr val="FFFFFF"/>
                          </a:solidFill>
                        </a:rPr>
                        <a:t>2.36</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r>
              <a:tr h="253050">
                <a:tc>
                  <a:txBody>
                    <a:bodyPr/>
                    <a:lstStyle/>
                    <a:p>
                      <a:pPr lvl="0" rtl="0">
                        <a:lnSpc>
                          <a:spcPct val="115000"/>
                        </a:lnSpc>
                        <a:spcBef>
                          <a:spcPts val="0"/>
                        </a:spcBef>
                        <a:buNone/>
                      </a:pPr>
                      <a:r>
                        <a:rPr lang="en" sz="1100">
                          <a:solidFill>
                            <a:srgbClr val="FFFFFF"/>
                          </a:solidFill>
                        </a:rPr>
                        <a:t>Log Ratio</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c>
                  <a:txBody>
                    <a:bodyPr/>
                    <a:lstStyle/>
                    <a:p>
                      <a:pPr lvl="0" algn="r" rtl="0">
                        <a:lnSpc>
                          <a:spcPct val="115000"/>
                        </a:lnSpc>
                        <a:spcBef>
                          <a:spcPts val="0"/>
                        </a:spcBef>
                        <a:buNone/>
                      </a:pPr>
                      <a:r>
                        <a:rPr lang="en" sz="1100">
                          <a:solidFill>
                            <a:srgbClr val="FFFFFF"/>
                          </a:solidFill>
                        </a:rPr>
                        <a:t>.18*</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c>
                  <a:txBody>
                    <a:bodyPr/>
                    <a:lstStyle/>
                    <a:p>
                      <a:pPr lvl="0" algn="r" rtl="0">
                        <a:lnSpc>
                          <a:spcPct val="115000"/>
                        </a:lnSpc>
                        <a:spcBef>
                          <a:spcPts val="0"/>
                        </a:spcBef>
                        <a:buNone/>
                      </a:pPr>
                      <a:r>
                        <a:rPr lang="en" sz="1100">
                          <a:solidFill>
                            <a:srgbClr val="FFFFFF"/>
                          </a:solidFill>
                        </a:rPr>
                        <a:t>.24</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r>
              <a:tr h="253050">
                <a:tc>
                  <a:txBody>
                    <a:bodyPr/>
                    <a:lstStyle/>
                    <a:p>
                      <a:pPr lvl="0" rtl="0">
                        <a:lnSpc>
                          <a:spcPct val="115000"/>
                        </a:lnSpc>
                        <a:spcBef>
                          <a:spcPts val="0"/>
                        </a:spcBef>
                        <a:buNone/>
                      </a:pPr>
                      <a:r>
                        <a:rPr lang="en" sz="1100">
                          <a:solidFill>
                            <a:srgbClr val="FFFFFF"/>
                          </a:solidFill>
                        </a:rPr>
                        <a:t>Ratio to Discrete Rating</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c>
                  <a:txBody>
                    <a:bodyPr/>
                    <a:lstStyle/>
                    <a:p>
                      <a:pPr lvl="0" algn="r" rtl="0">
                        <a:lnSpc>
                          <a:spcPct val="115000"/>
                        </a:lnSpc>
                        <a:spcBef>
                          <a:spcPts val="0"/>
                        </a:spcBef>
                        <a:buNone/>
                      </a:pPr>
                      <a:r>
                        <a:rPr lang="en" sz="1100">
                          <a:solidFill>
                            <a:srgbClr val="FFFFFF"/>
                          </a:solidFill>
                        </a:rPr>
                        <a:t>.92</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c>
                  <a:txBody>
                    <a:bodyPr/>
                    <a:lstStyle/>
                    <a:p>
                      <a:pPr lvl="0" algn="r" rtl="0">
                        <a:lnSpc>
                          <a:spcPct val="115000"/>
                        </a:lnSpc>
                        <a:spcBef>
                          <a:spcPts val="0"/>
                        </a:spcBef>
                        <a:buNone/>
                      </a:pPr>
                      <a:r>
                        <a:rPr lang="en" sz="1100">
                          <a:solidFill>
                            <a:srgbClr val="FFFFFF"/>
                          </a:solidFill>
                        </a:rPr>
                        <a:t>1.12</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r>
              <a:tr h="253050">
                <a:tc>
                  <a:txBody>
                    <a:bodyPr/>
                    <a:lstStyle/>
                    <a:p>
                      <a:pPr lvl="0" rtl="0">
                        <a:lnSpc>
                          <a:spcPct val="115000"/>
                        </a:lnSpc>
                        <a:spcBef>
                          <a:spcPts val="0"/>
                        </a:spcBef>
                        <a:buNone/>
                      </a:pPr>
                      <a:r>
                        <a:rPr lang="en" sz="1100" dirty="0">
                          <a:solidFill>
                            <a:srgbClr val="FFFFFF"/>
                          </a:solidFill>
                        </a:rPr>
                        <a:t>Log Ratio to Discrete Rating</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c>
                  <a:txBody>
                    <a:bodyPr/>
                    <a:lstStyle/>
                    <a:p>
                      <a:pPr lvl="0" algn="r" rtl="0">
                        <a:lnSpc>
                          <a:spcPct val="115000"/>
                        </a:lnSpc>
                        <a:spcBef>
                          <a:spcPts val="0"/>
                        </a:spcBef>
                        <a:buNone/>
                      </a:pPr>
                      <a:r>
                        <a:rPr lang="en" sz="1100">
                          <a:solidFill>
                            <a:srgbClr val="FFFFFF"/>
                          </a:solidFill>
                        </a:rPr>
                        <a:t>.93</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c>
                  <a:txBody>
                    <a:bodyPr/>
                    <a:lstStyle/>
                    <a:p>
                      <a:pPr lvl="0" algn="r" rtl="0">
                        <a:lnSpc>
                          <a:spcPct val="115000"/>
                        </a:lnSpc>
                        <a:spcBef>
                          <a:spcPts val="0"/>
                        </a:spcBef>
                        <a:buNone/>
                      </a:pPr>
                      <a:r>
                        <a:rPr lang="en" sz="1100" dirty="0">
                          <a:solidFill>
                            <a:srgbClr val="FFFFFF"/>
                          </a:solidFill>
                        </a:rPr>
                        <a:t>1.14</a:t>
                      </a:r>
                    </a:p>
                  </a:txBody>
                  <a:tcPr marL="63500" marR="63500" marT="63500" marB="63500">
                    <a:lnL w="28575" cap="flat" cmpd="sng">
                      <a:solidFill>
                        <a:srgbClr val="9E9E9E">
                          <a:alpha val="0"/>
                        </a:srgbClr>
                      </a:solidFill>
                      <a:prstDash val="solid"/>
                      <a:round/>
                      <a:headEnd type="none" w="med" len="med"/>
                      <a:tailEnd type="none" w="med" len="med"/>
                    </a:lnL>
                    <a:lnR w="28575" cap="flat" cmpd="sng">
                      <a:solidFill>
                        <a:srgbClr val="9E9E9E">
                          <a:alpha val="0"/>
                        </a:srgbClr>
                      </a:solidFill>
                      <a:prstDash val="solid"/>
                      <a:round/>
                      <a:headEnd type="none" w="med" len="med"/>
                      <a:tailEnd type="none" w="med" len="med"/>
                    </a:lnR>
                    <a:lnT w="28575" cap="flat" cmpd="sng">
                      <a:solidFill>
                        <a:srgbClr val="9E9E9E">
                          <a:alpha val="0"/>
                        </a:srgbClr>
                      </a:solidFill>
                      <a:prstDash val="solid"/>
                      <a:round/>
                      <a:headEnd type="none" w="med" len="med"/>
                      <a:tailEnd type="none" w="med" len="med"/>
                    </a:lnT>
                    <a:lnB w="28575" cap="flat" cmpd="sng">
                      <a:solidFill>
                        <a:srgbClr val="9E9E9E">
                          <a:alpha val="0"/>
                        </a:srgbClr>
                      </a:solidFill>
                      <a:prstDash val="solid"/>
                      <a:round/>
                      <a:headEnd type="none" w="med" len="med"/>
                      <a:tailEnd type="none" w="med" len="med"/>
                    </a:lnB>
                    <a:solidFill>
                      <a:srgbClr val="666666">
                        <a:alpha val="39850"/>
                      </a:srgbClr>
                    </a:solidFill>
                  </a:tcPr>
                </a:tc>
              </a:tr>
            </a:tbl>
          </a:graphicData>
        </a:graphic>
      </p:graphicFrame>
      <mc:AlternateContent xmlns:mc="http://schemas.openxmlformats.org/markup-compatibility/2006">
        <mc:Choice xmlns:a14="http://schemas.microsoft.com/office/drawing/2010/main" Requires="a14">
          <p:sp>
            <p:nvSpPr>
              <p:cNvPr id="2" name="TextBox 1"/>
              <p:cNvSpPr txBox="1"/>
              <p:nvPr/>
            </p:nvSpPr>
            <p:spPr>
              <a:xfrm>
                <a:off x="4295254" y="3962400"/>
                <a:ext cx="4730496" cy="867353"/>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f>
                        <m:fPr>
                          <m:ctrlPr>
                            <a:rPr lang="en-US" sz="2000" i="1" smtClean="0">
                              <a:solidFill>
                                <a:schemeClr val="tx1"/>
                              </a:solidFill>
                            </a:rPr>
                          </m:ctrlPr>
                        </m:fPr>
                        <m:num>
                          <m:sSub>
                            <m:sSubPr>
                              <m:ctrlPr>
                                <a:rPr lang="en-US" sz="2000" i="1">
                                  <a:solidFill>
                                    <a:schemeClr val="tx1"/>
                                  </a:solidFill>
                                </a:rPr>
                              </m:ctrlPr>
                            </m:sSubPr>
                            <m:e>
                              <m:r>
                                <a:rPr lang="en-US" sz="2000" i="1" smtClean="0">
                                  <a:solidFill>
                                    <a:schemeClr val="tx1"/>
                                  </a:solidFill>
                                </a:rPr>
                                <m:t>𝑢𝑠𝑒𝑟</m:t>
                              </m:r>
                              <m:r>
                                <a:rPr lang="en-US" sz="2000" i="1">
                                  <a:solidFill>
                                    <a:schemeClr val="tx1"/>
                                  </a:solidFill>
                                </a:rPr>
                                <m:t> </m:t>
                              </m:r>
                              <m:r>
                                <a:rPr lang="en-US" sz="2000" i="1" smtClean="0">
                                  <a:solidFill>
                                    <a:schemeClr val="tx1"/>
                                  </a:solidFill>
                                </a:rPr>
                                <m:t>𝑝𝑙𝑎𝑦𝑡𝑖𝑚𝑒</m:t>
                              </m:r>
                            </m:e>
                            <m:sub>
                              <m:r>
                                <a:rPr lang="en-US" sz="2000" i="1" smtClean="0">
                                  <a:solidFill>
                                    <a:schemeClr val="tx1"/>
                                  </a:solidFill>
                                </a:rPr>
                                <m:t>𝑔𝑎𝑚𝑒</m:t>
                              </m:r>
                            </m:sub>
                          </m:sSub>
                        </m:num>
                        <m:den>
                          <m:sSub>
                            <m:sSubPr>
                              <m:ctrlPr>
                                <a:rPr lang="en-US" sz="2000" i="1">
                                  <a:solidFill>
                                    <a:schemeClr val="tx1"/>
                                  </a:solidFill>
                                </a:rPr>
                              </m:ctrlPr>
                            </m:sSubPr>
                            <m:e>
                              <m:r>
                                <a:rPr lang="en-US" sz="2000" i="1" smtClean="0">
                                  <a:solidFill>
                                    <a:schemeClr val="tx1"/>
                                  </a:solidFill>
                                </a:rPr>
                                <m:t>𝑎𝑣𝑒𝑟𝑎𝑔𝑒</m:t>
                              </m:r>
                              <m:r>
                                <a:rPr lang="en-US" sz="2000" i="1">
                                  <a:solidFill>
                                    <a:schemeClr val="tx1"/>
                                  </a:solidFill>
                                </a:rPr>
                                <m:t> </m:t>
                              </m:r>
                              <m:r>
                                <a:rPr lang="en-US" sz="2000" i="1" smtClean="0">
                                  <a:solidFill>
                                    <a:schemeClr val="tx1"/>
                                  </a:solidFill>
                                </a:rPr>
                                <m:t>𝑝𝑙𝑎𝑦𝑡𝑖𝑚𝑒</m:t>
                              </m:r>
                            </m:e>
                            <m:sub>
                              <m:r>
                                <a:rPr lang="en-US" sz="2000" i="1" smtClean="0">
                                  <a:solidFill>
                                    <a:schemeClr val="tx1"/>
                                  </a:solidFill>
                                </a:rPr>
                                <m:t>𝑔𝑎𝑚𝑒</m:t>
                              </m:r>
                            </m:sub>
                          </m:sSub>
                        </m:den>
                      </m:f>
                      <m:r>
                        <a:rPr lang="en-US" sz="2000" i="1">
                          <a:solidFill>
                            <a:schemeClr val="tx1"/>
                          </a:solidFill>
                        </a:rPr>
                        <m:t> </m:t>
                      </m:r>
                      <m:r>
                        <a:rPr lang="en-US" sz="2000" i="1" smtClean="0">
                          <a:solidFill>
                            <a:schemeClr val="tx1"/>
                          </a:solidFill>
                        </a:rPr>
                        <m:t>|</m:t>
                      </m:r>
                      <m:r>
                        <a:rPr lang="en-US" sz="2000" i="1"/>
                        <m:t> </m:t>
                      </m:r>
                      <m:r>
                        <a:rPr lang="en-US" sz="2000" i="1" smtClean="0">
                          <a:solidFill>
                            <a:schemeClr val="tx1"/>
                          </a:solidFill>
                        </a:rPr>
                        <m:t>𝑝𝑙𝑎𝑦𝑡𝑖𝑚𝑒</m:t>
                      </m:r>
                      <m:r>
                        <a:rPr lang="en-US" sz="2000" i="1" smtClean="0">
                          <a:solidFill>
                            <a:schemeClr val="tx1"/>
                          </a:solidFill>
                        </a:rPr>
                        <m:t>&gt;0</m:t>
                      </m:r>
                    </m:oMath>
                  </m:oMathPara>
                </a14:m>
                <a:endParaRPr lang="en-US" sz="2000" dirty="0">
                  <a:latin typeface="Oswald" panose="020B0604020202020204" charset="0"/>
                </a:endParaRPr>
              </a:p>
            </p:txBody>
          </p:sp>
        </mc:Choice>
        <mc:Fallback>
          <p:sp>
            <p:nvSpPr>
              <p:cNvPr id="2" name="TextBox 1"/>
              <p:cNvSpPr txBox="1">
                <a:spLocks noRot="1" noChangeAspect="1" noMove="1" noResize="1" noEditPoints="1" noAdjustHandles="1" noChangeArrowheads="1" noChangeShapeType="1" noTextEdit="1"/>
              </p:cNvSpPr>
              <p:nvPr/>
            </p:nvSpPr>
            <p:spPr>
              <a:xfrm>
                <a:off x="4295254" y="3962400"/>
                <a:ext cx="4730496" cy="867353"/>
              </a:xfrm>
              <a:prstGeom prst="rect">
                <a:avLst/>
              </a:prstGeom>
              <a:blipFill rotWithShape="0">
                <a:blip r:embed="rId4"/>
                <a:stretch>
                  <a:fillRect/>
                </a:stretch>
              </a:blipFill>
            </p:spPr>
            <p:txBody>
              <a:bodyPr/>
              <a:lstStyle/>
              <a:p>
                <a:r>
                  <a:rPr lang="en-US">
                    <a:noFill/>
                  </a:rPr>
                  <a:t> </a:t>
                </a:r>
              </a:p>
            </p:txBody>
          </p:sp>
        </mc:Fallback>
      </mc:AlternateContent>
    </p:spTree>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171</TotalTime>
  <Words>743</Words>
  <Application>Microsoft Office PowerPoint</Application>
  <PresentationFormat>On-screen Show (16:9)</PresentationFormat>
  <Paragraphs>217</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Open Sans</vt:lpstr>
      <vt:lpstr>Arial</vt:lpstr>
      <vt:lpstr>Average</vt:lpstr>
      <vt:lpstr>Oswald</vt:lpstr>
      <vt:lpstr>simple-dark-2</vt:lpstr>
      <vt:lpstr>STEAMED UP</vt:lpstr>
      <vt:lpstr>PowerPoint Presentation</vt:lpstr>
      <vt:lpstr>PowerPoint Presentation</vt:lpstr>
      <vt:lpstr>MILLIONS OF USERS. THOUSANDS OF GAMES.  4 ALGORITHMS.</vt:lpstr>
      <vt:lpstr>KModes</vt:lpstr>
      <vt:lpstr>Clustering Game Profiles </vt:lpstr>
      <vt:lpstr>PowerPoint Presentation</vt:lpstr>
      <vt:lpstr>Collaborative Filtering</vt:lpstr>
      <vt:lpstr>PowerPoint Presentation</vt:lpstr>
      <vt:lpstr>Regression</vt:lpstr>
      <vt:lpstr>TEST USER Single test “super user” Held each game out of training set one at a time and ranked predictions</vt:lpstr>
      <vt:lpstr>Example Comparison</vt:lpstr>
      <vt:lpstr>Our Test User </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STEAMED UP</dc:title>
  <cp:lastModifiedBy>Brynne Lycette</cp:lastModifiedBy>
  <cp:revision>19</cp:revision>
  <dcterms:modified xsi:type="dcterms:W3CDTF">2016-03-11T02:22:02Z</dcterms:modified>
</cp:coreProperties>
</file>